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8"/>
  </p:notesMasterIdLst>
  <p:sldIdLst>
    <p:sldId id="256" r:id="rId5"/>
    <p:sldId id="257" r:id="rId6"/>
    <p:sldId id="258" r:id="rId7"/>
    <p:sldId id="259" r:id="rId8"/>
    <p:sldId id="303" r:id="rId9"/>
    <p:sldId id="262" r:id="rId10"/>
    <p:sldId id="266" r:id="rId11"/>
    <p:sldId id="260" r:id="rId12"/>
    <p:sldId id="261" r:id="rId13"/>
    <p:sldId id="272" r:id="rId14"/>
    <p:sldId id="273" r:id="rId15"/>
    <p:sldId id="314" r:id="rId16"/>
    <p:sldId id="293" r:id="rId17"/>
    <p:sldId id="294" r:id="rId18"/>
    <p:sldId id="295" r:id="rId19"/>
    <p:sldId id="296" r:id="rId20"/>
    <p:sldId id="297" r:id="rId21"/>
    <p:sldId id="298" r:id="rId22"/>
    <p:sldId id="299" r:id="rId23"/>
    <p:sldId id="300" r:id="rId24"/>
    <p:sldId id="301" r:id="rId25"/>
    <p:sldId id="302" r:id="rId26"/>
    <p:sldId id="313" r:id="rId27"/>
    <p:sldId id="274" r:id="rId28"/>
    <p:sldId id="275" r:id="rId29"/>
    <p:sldId id="315" r:id="rId30"/>
    <p:sldId id="316" r:id="rId31"/>
    <p:sldId id="317" r:id="rId32"/>
    <p:sldId id="318" r:id="rId33"/>
    <p:sldId id="319" r:id="rId34"/>
    <p:sldId id="276" r:id="rId35"/>
    <p:sldId id="277" r:id="rId36"/>
    <p:sldId id="320" r:id="rId37"/>
    <p:sldId id="307" r:id="rId38"/>
    <p:sldId id="308" r:id="rId39"/>
    <p:sldId id="309" r:id="rId40"/>
    <p:sldId id="321" r:id="rId41"/>
    <p:sldId id="278" r:id="rId42"/>
    <p:sldId id="285" r:id="rId43"/>
    <p:sldId id="279" r:id="rId44"/>
    <p:sldId id="322" r:id="rId45"/>
    <p:sldId id="310" r:id="rId46"/>
    <p:sldId id="311" r:id="rId47"/>
    <p:sldId id="312" r:id="rId48"/>
    <p:sldId id="323" r:id="rId49"/>
    <p:sldId id="287" r:id="rId50"/>
    <p:sldId id="288" r:id="rId51"/>
    <p:sldId id="327" r:id="rId52"/>
    <p:sldId id="264" r:id="rId53"/>
    <p:sldId id="267" r:id="rId54"/>
    <p:sldId id="291" r:id="rId55"/>
    <p:sldId id="324" r:id="rId56"/>
    <p:sldId id="289" r:id="rId57"/>
    <p:sldId id="290" r:id="rId58"/>
    <p:sldId id="292" r:id="rId59"/>
    <p:sldId id="329" r:id="rId60"/>
    <p:sldId id="268" r:id="rId61"/>
    <p:sldId id="325" r:id="rId62"/>
    <p:sldId id="265" r:id="rId63"/>
    <p:sldId id="269" r:id="rId64"/>
    <p:sldId id="270" r:id="rId65"/>
    <p:sldId id="328" r:id="rId66"/>
    <p:sldId id="326"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97" autoAdjust="0"/>
    <p:restoredTop sz="94660"/>
  </p:normalViewPr>
  <p:slideViewPr>
    <p:cSldViewPr snapToGrid="0" snapToObjects="1">
      <p:cViewPr varScale="1">
        <p:scale>
          <a:sx n="54" d="100"/>
          <a:sy n="54" d="100"/>
        </p:scale>
        <p:origin x="52" y="5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kaert Melissa" userId="933da552-7b49-4d04-9892-a017b0042143" providerId="ADAL" clId="{9B732977-9EDA-4C65-A7BF-13FF6D65CAE7}"/>
    <pc:docChg chg="custSel modSld">
      <pc:chgData name="Bekaert Melissa" userId="933da552-7b49-4d04-9892-a017b0042143" providerId="ADAL" clId="{9B732977-9EDA-4C65-A7BF-13FF6D65CAE7}" dt="2020-06-17T14:42:33.845" v="38" actId="6549"/>
      <pc:docMkLst>
        <pc:docMk/>
      </pc:docMkLst>
      <pc:sldChg chg="modSp">
        <pc:chgData name="Bekaert Melissa" userId="933da552-7b49-4d04-9892-a017b0042143" providerId="ADAL" clId="{9B732977-9EDA-4C65-A7BF-13FF6D65CAE7}" dt="2020-06-17T13:59:31.812" v="22" actId="20577"/>
        <pc:sldMkLst>
          <pc:docMk/>
          <pc:sldMk cId="950073886" sldId="257"/>
        </pc:sldMkLst>
        <pc:spChg chg="mod">
          <ac:chgData name="Bekaert Melissa" userId="933da552-7b49-4d04-9892-a017b0042143" providerId="ADAL" clId="{9B732977-9EDA-4C65-A7BF-13FF6D65CAE7}" dt="2020-06-17T13:59:31.812" v="22" actId="20577"/>
          <ac:spMkLst>
            <pc:docMk/>
            <pc:sldMk cId="950073886" sldId="257"/>
            <ac:spMk id="3" creationId="{2510DC36-C425-4A7D-999D-5F9057A095A3}"/>
          </ac:spMkLst>
        </pc:spChg>
      </pc:sldChg>
      <pc:sldChg chg="modSp">
        <pc:chgData name="Bekaert Melissa" userId="933da552-7b49-4d04-9892-a017b0042143" providerId="ADAL" clId="{9B732977-9EDA-4C65-A7BF-13FF6D65CAE7}" dt="2020-06-17T14:35:59.582" v="31" actId="114"/>
        <pc:sldMkLst>
          <pc:docMk/>
          <pc:sldMk cId="2002907553" sldId="287"/>
        </pc:sldMkLst>
        <pc:spChg chg="mod">
          <ac:chgData name="Bekaert Melissa" userId="933da552-7b49-4d04-9892-a017b0042143" providerId="ADAL" clId="{9B732977-9EDA-4C65-A7BF-13FF6D65CAE7}" dt="2020-06-17T14:35:59.582" v="31" actId="114"/>
          <ac:spMkLst>
            <pc:docMk/>
            <pc:sldMk cId="2002907553" sldId="287"/>
            <ac:spMk id="3" creationId="{14E5ABF0-CCB7-4B7E-8D8F-81BBECC418D7}"/>
          </ac:spMkLst>
        </pc:spChg>
      </pc:sldChg>
      <pc:sldChg chg="modSp">
        <pc:chgData name="Bekaert Melissa" userId="933da552-7b49-4d04-9892-a017b0042143" providerId="ADAL" clId="{9B732977-9EDA-4C65-A7BF-13FF6D65CAE7}" dt="2020-06-17T14:36:21.564" v="33" actId="20577"/>
        <pc:sldMkLst>
          <pc:docMk/>
          <pc:sldMk cId="181602916" sldId="288"/>
        </pc:sldMkLst>
        <pc:spChg chg="mod">
          <ac:chgData name="Bekaert Melissa" userId="933da552-7b49-4d04-9892-a017b0042143" providerId="ADAL" clId="{9B732977-9EDA-4C65-A7BF-13FF6D65CAE7}" dt="2020-06-17T14:36:21.564" v="33" actId="20577"/>
          <ac:spMkLst>
            <pc:docMk/>
            <pc:sldMk cId="181602916" sldId="288"/>
            <ac:spMk id="3" creationId="{14E5ABF0-CCB7-4B7E-8D8F-81BBECC418D7}"/>
          </ac:spMkLst>
        </pc:spChg>
      </pc:sldChg>
      <pc:sldChg chg="modSp">
        <pc:chgData name="Bekaert Melissa" userId="933da552-7b49-4d04-9892-a017b0042143" providerId="ADAL" clId="{9B732977-9EDA-4C65-A7BF-13FF6D65CAE7}" dt="2020-06-17T14:41:51.432" v="37" actId="5793"/>
        <pc:sldMkLst>
          <pc:docMk/>
          <pc:sldMk cId="163294706" sldId="290"/>
        </pc:sldMkLst>
        <pc:spChg chg="mod">
          <ac:chgData name="Bekaert Melissa" userId="933da552-7b49-4d04-9892-a017b0042143" providerId="ADAL" clId="{9B732977-9EDA-4C65-A7BF-13FF6D65CAE7}" dt="2020-06-17T14:41:51.432" v="37" actId="5793"/>
          <ac:spMkLst>
            <pc:docMk/>
            <pc:sldMk cId="163294706" sldId="290"/>
            <ac:spMk id="3" creationId="{6CFA28C6-B006-4B6B-BD08-D552B2C0F6B8}"/>
          </ac:spMkLst>
        </pc:spChg>
      </pc:sldChg>
      <pc:sldChg chg="modSp">
        <pc:chgData name="Bekaert Melissa" userId="933da552-7b49-4d04-9892-a017b0042143" providerId="ADAL" clId="{9B732977-9EDA-4C65-A7BF-13FF6D65CAE7}" dt="2020-06-17T14:04:15.532" v="26" actId="113"/>
        <pc:sldMkLst>
          <pc:docMk/>
          <pc:sldMk cId="240834263" sldId="314"/>
        </pc:sldMkLst>
        <pc:spChg chg="mod">
          <ac:chgData name="Bekaert Melissa" userId="933da552-7b49-4d04-9892-a017b0042143" providerId="ADAL" clId="{9B732977-9EDA-4C65-A7BF-13FF6D65CAE7}" dt="2020-06-17T14:04:15.532" v="26" actId="113"/>
          <ac:spMkLst>
            <pc:docMk/>
            <pc:sldMk cId="240834263" sldId="314"/>
            <ac:spMk id="3" creationId="{007AAFAE-B5FA-4172-80F9-C1AFC3D22197}"/>
          </ac:spMkLst>
        </pc:spChg>
      </pc:sldChg>
      <pc:sldChg chg="modSp">
        <pc:chgData name="Bekaert Melissa" userId="933da552-7b49-4d04-9892-a017b0042143" providerId="ADAL" clId="{9B732977-9EDA-4C65-A7BF-13FF6D65CAE7}" dt="2020-06-17T14:03:42.520" v="25" actId="113"/>
        <pc:sldMkLst>
          <pc:docMk/>
          <pc:sldMk cId="1063131424" sldId="315"/>
        </pc:sldMkLst>
        <pc:spChg chg="mod">
          <ac:chgData name="Bekaert Melissa" userId="933da552-7b49-4d04-9892-a017b0042143" providerId="ADAL" clId="{9B732977-9EDA-4C65-A7BF-13FF6D65CAE7}" dt="2020-06-17T14:03:42.520" v="25" actId="113"/>
          <ac:spMkLst>
            <pc:docMk/>
            <pc:sldMk cId="1063131424" sldId="315"/>
            <ac:spMk id="3" creationId="{007AAFAE-B5FA-4172-80F9-C1AFC3D22197}"/>
          </ac:spMkLst>
        </pc:spChg>
      </pc:sldChg>
      <pc:sldChg chg="modSp">
        <pc:chgData name="Bekaert Melissa" userId="933da552-7b49-4d04-9892-a017b0042143" providerId="ADAL" clId="{9B732977-9EDA-4C65-A7BF-13FF6D65CAE7}" dt="2020-06-17T14:05:40.466" v="28" actId="13926"/>
        <pc:sldMkLst>
          <pc:docMk/>
          <pc:sldMk cId="2774609756" sldId="320"/>
        </pc:sldMkLst>
        <pc:spChg chg="mod">
          <ac:chgData name="Bekaert Melissa" userId="933da552-7b49-4d04-9892-a017b0042143" providerId="ADAL" clId="{9B732977-9EDA-4C65-A7BF-13FF6D65CAE7}" dt="2020-06-17T14:05:40.466" v="28" actId="13926"/>
          <ac:spMkLst>
            <pc:docMk/>
            <pc:sldMk cId="2774609756" sldId="320"/>
            <ac:spMk id="3" creationId="{11F1D1EA-4771-4460-B22C-7C60E39D1962}"/>
          </ac:spMkLst>
        </pc:spChg>
      </pc:sldChg>
      <pc:sldChg chg="modSp">
        <pc:chgData name="Bekaert Melissa" userId="933da552-7b49-4d04-9892-a017b0042143" providerId="ADAL" clId="{9B732977-9EDA-4C65-A7BF-13FF6D65CAE7}" dt="2020-06-17T14:06:28.834" v="30" actId="13926"/>
        <pc:sldMkLst>
          <pc:docMk/>
          <pc:sldMk cId="28834774" sldId="322"/>
        </pc:sldMkLst>
        <pc:spChg chg="mod">
          <ac:chgData name="Bekaert Melissa" userId="933da552-7b49-4d04-9892-a017b0042143" providerId="ADAL" clId="{9B732977-9EDA-4C65-A7BF-13FF6D65CAE7}" dt="2020-06-17T14:06:28.834" v="30" actId="13926"/>
          <ac:spMkLst>
            <pc:docMk/>
            <pc:sldMk cId="28834774" sldId="322"/>
            <ac:spMk id="3" creationId="{11F1D1EA-4771-4460-B22C-7C60E39D1962}"/>
          </ac:spMkLst>
        </pc:spChg>
      </pc:sldChg>
      <pc:sldChg chg="modSp">
        <pc:chgData name="Bekaert Melissa" userId="933da552-7b49-4d04-9892-a017b0042143" providerId="ADAL" clId="{9B732977-9EDA-4C65-A7BF-13FF6D65CAE7}" dt="2020-06-17T14:42:33.845" v="38" actId="6549"/>
        <pc:sldMkLst>
          <pc:docMk/>
          <pc:sldMk cId="1199208170" sldId="329"/>
        </pc:sldMkLst>
        <pc:spChg chg="mod">
          <ac:chgData name="Bekaert Melissa" userId="933da552-7b49-4d04-9892-a017b0042143" providerId="ADAL" clId="{9B732977-9EDA-4C65-A7BF-13FF6D65CAE7}" dt="2020-06-17T14:42:33.845" v="38" actId="6549"/>
          <ac:spMkLst>
            <pc:docMk/>
            <pc:sldMk cId="1199208170" sldId="329"/>
            <ac:spMk id="2" creationId="{DAFDEF23-6373-4054-9C18-B309509213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0C357-B39A-4D8E-8BFC-FE3AD4B5FDEE}" type="datetimeFigureOut">
              <a:rPr lang="nl-BE" smtClean="0"/>
              <a:t>17/06/2020</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0EB3A-72DF-4485-8BF7-40B155D8CB39}" type="slidenum">
              <a:rPr lang="nl-BE" smtClean="0"/>
              <a:t>‹nr.›</a:t>
            </a:fld>
            <a:endParaRPr lang="nl-BE"/>
          </a:p>
        </p:txBody>
      </p:sp>
    </p:spTree>
    <p:extLst>
      <p:ext uri="{BB962C8B-B14F-4D97-AF65-F5344CB8AC3E}">
        <p14:creationId xmlns:p14="http://schemas.microsoft.com/office/powerpoint/2010/main" val="342454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580EB3A-72DF-4485-8BF7-40B155D8CB39}" type="slidenum">
              <a:rPr lang="nl-BE" smtClean="0"/>
              <a:t>4</a:t>
            </a:fld>
            <a:endParaRPr lang="nl-BE"/>
          </a:p>
        </p:txBody>
      </p:sp>
    </p:spTree>
    <p:extLst>
      <p:ext uri="{BB962C8B-B14F-4D97-AF65-F5344CB8AC3E}">
        <p14:creationId xmlns:p14="http://schemas.microsoft.com/office/powerpoint/2010/main" val="895392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 maal invoeren in MT+</a:t>
            </a:r>
          </a:p>
        </p:txBody>
      </p:sp>
      <p:sp>
        <p:nvSpPr>
          <p:cNvPr id="4" name="Tijdelijke aanduiding voor dianummer 3"/>
          <p:cNvSpPr>
            <a:spLocks noGrp="1"/>
          </p:cNvSpPr>
          <p:nvPr>
            <p:ph type="sldNum" sz="quarter" idx="5"/>
          </p:nvPr>
        </p:nvSpPr>
        <p:spPr/>
        <p:txBody>
          <a:bodyPr/>
          <a:lstStyle/>
          <a:p>
            <a:fld id="{7580EB3A-72DF-4485-8BF7-40B155D8CB39}" type="slidenum">
              <a:rPr lang="nl-BE" smtClean="0"/>
              <a:t>10</a:t>
            </a:fld>
            <a:endParaRPr lang="nl-BE"/>
          </a:p>
        </p:txBody>
      </p:sp>
    </p:spTree>
    <p:extLst>
      <p:ext uri="{BB962C8B-B14F-4D97-AF65-F5344CB8AC3E}">
        <p14:creationId xmlns:p14="http://schemas.microsoft.com/office/powerpoint/2010/main" val="2070245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580EB3A-72DF-4485-8BF7-40B155D8CB39}" type="slidenum">
              <a:rPr lang="nl-BE" smtClean="0"/>
              <a:t>11</a:t>
            </a:fld>
            <a:endParaRPr lang="nl-BE"/>
          </a:p>
        </p:txBody>
      </p:sp>
    </p:spTree>
    <p:extLst>
      <p:ext uri="{BB962C8B-B14F-4D97-AF65-F5344CB8AC3E}">
        <p14:creationId xmlns:p14="http://schemas.microsoft.com/office/powerpoint/2010/main" val="4040668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580EB3A-72DF-4485-8BF7-40B155D8CB39}" type="slidenum">
              <a:rPr lang="nl-BE" smtClean="0"/>
              <a:t>12</a:t>
            </a:fld>
            <a:endParaRPr lang="nl-BE"/>
          </a:p>
        </p:txBody>
      </p:sp>
    </p:spTree>
    <p:extLst>
      <p:ext uri="{BB962C8B-B14F-4D97-AF65-F5344CB8AC3E}">
        <p14:creationId xmlns:p14="http://schemas.microsoft.com/office/powerpoint/2010/main" val="2210980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580EB3A-72DF-4485-8BF7-40B155D8CB39}" type="slidenum">
              <a:rPr lang="nl-BE" smtClean="0"/>
              <a:t>26</a:t>
            </a:fld>
            <a:endParaRPr lang="nl-BE"/>
          </a:p>
        </p:txBody>
      </p:sp>
    </p:spTree>
    <p:extLst>
      <p:ext uri="{BB962C8B-B14F-4D97-AF65-F5344CB8AC3E}">
        <p14:creationId xmlns:p14="http://schemas.microsoft.com/office/powerpoint/2010/main" val="2462671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452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867" y="2880490"/>
            <a:ext cx="8229600" cy="1143000"/>
          </a:xfrm>
        </p:spPr>
        <p:txBody>
          <a:bodyPr/>
          <a:lstStyle/>
          <a:p>
            <a:r>
              <a:rPr lang="nl-NL"/>
              <a:t>Klik om de stijl te bewerken</a:t>
            </a:r>
            <a:endParaRPr lang="en-US" dirty="0"/>
          </a:p>
        </p:txBody>
      </p:sp>
      <p:sp>
        <p:nvSpPr>
          <p:cNvPr id="5" name="Slide Number Placeholder 4"/>
          <p:cNvSpPr>
            <a:spLocks noGrp="1"/>
          </p:cNvSpPr>
          <p:nvPr>
            <p:ph type="sldNum" sz="quarter" idx="12"/>
          </p:nvPr>
        </p:nvSpPr>
        <p:spPr/>
        <p:txBody>
          <a:bodyPr/>
          <a:lstStyle/>
          <a:p>
            <a:fld id="{3A285BC5-8844-EC4F-AF0B-A85F8A877683}" type="slidenum">
              <a:rPr lang="en-US" smtClean="0"/>
              <a:t>‹nr.›</a:t>
            </a:fld>
            <a:endParaRPr lang="en-US"/>
          </a:p>
        </p:txBody>
      </p:sp>
    </p:spTree>
    <p:extLst>
      <p:ext uri="{BB962C8B-B14F-4D97-AF65-F5344CB8AC3E}">
        <p14:creationId xmlns:p14="http://schemas.microsoft.com/office/powerpoint/2010/main" val="107435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867" y="1542952"/>
            <a:ext cx="8229600" cy="2204216"/>
          </a:xfrm>
        </p:spPr>
        <p:txBody>
          <a:bodyPr/>
          <a:lstStyle/>
          <a:p>
            <a:r>
              <a:rPr lang="nl-NL"/>
              <a:t>Klik om de stijl te bewerken</a:t>
            </a:r>
            <a:endParaRPr lang="en-US" dirty="0"/>
          </a:p>
        </p:txBody>
      </p:sp>
      <p:sp>
        <p:nvSpPr>
          <p:cNvPr id="5" name="Slide Number Placeholder 4"/>
          <p:cNvSpPr>
            <a:spLocks noGrp="1"/>
          </p:cNvSpPr>
          <p:nvPr>
            <p:ph type="sldNum" sz="quarter" idx="12"/>
          </p:nvPr>
        </p:nvSpPr>
        <p:spPr/>
        <p:txBody>
          <a:bodyPr/>
          <a:lstStyle/>
          <a:p>
            <a:fld id="{3A285BC5-8844-EC4F-AF0B-A85F8A877683}" type="slidenum">
              <a:rPr lang="en-US" smtClean="0"/>
              <a:t>‹nr.›</a:t>
            </a:fld>
            <a:endParaRPr lang="en-US" dirty="0"/>
          </a:p>
        </p:txBody>
      </p:sp>
    </p:spTree>
    <p:extLst>
      <p:ext uri="{BB962C8B-B14F-4D97-AF65-F5344CB8AC3E}">
        <p14:creationId xmlns:p14="http://schemas.microsoft.com/office/powerpoint/2010/main" val="2856623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rasmus+_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867" y="1542952"/>
            <a:ext cx="8229600" cy="2204216"/>
          </a:xfrm>
        </p:spPr>
        <p:txBody>
          <a:bodyPr/>
          <a:lstStyle/>
          <a:p>
            <a:r>
              <a:rPr lang="nl-NL"/>
              <a:t>Klik om de stijl te bewerken</a:t>
            </a:r>
            <a:endParaRPr lang="en-US" dirty="0"/>
          </a:p>
        </p:txBody>
      </p:sp>
    </p:spTree>
    <p:extLst>
      <p:ext uri="{BB962C8B-B14F-4D97-AF65-F5344CB8AC3E}">
        <p14:creationId xmlns:p14="http://schemas.microsoft.com/office/powerpoint/2010/main" val="3658211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285BC5-8844-EC4F-AF0B-A85F8A877683}" type="slidenum">
              <a:rPr lang="en-US" smtClean="0"/>
              <a:t>‹nr.›</a:t>
            </a:fld>
            <a:endParaRPr lang="en-US"/>
          </a:p>
        </p:txBody>
      </p:sp>
      <p:sp>
        <p:nvSpPr>
          <p:cNvPr id="6" name="Picture Placeholder 5"/>
          <p:cNvSpPr>
            <a:spLocks noGrp="1"/>
          </p:cNvSpPr>
          <p:nvPr>
            <p:ph type="pic" sz="quarter" idx="13"/>
          </p:nvPr>
        </p:nvSpPr>
        <p:spPr>
          <a:xfrm>
            <a:off x="705556" y="1119188"/>
            <a:ext cx="7732753" cy="4214812"/>
          </a:xfrm>
        </p:spPr>
        <p:txBody>
          <a:bodyPr/>
          <a:lstStyle/>
          <a:p>
            <a:r>
              <a:rPr lang="nl-NL"/>
              <a:t>Klik op het pictogram als u een afbeelding wilt toevoegen</a:t>
            </a:r>
            <a:endParaRPr lang="en-US"/>
          </a:p>
        </p:txBody>
      </p:sp>
    </p:spTree>
    <p:extLst>
      <p:ext uri="{BB962C8B-B14F-4D97-AF65-F5344CB8AC3E}">
        <p14:creationId xmlns:p14="http://schemas.microsoft.com/office/powerpoint/2010/main" val="2223226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7" name="Slide Number Placeholder 6"/>
          <p:cNvSpPr>
            <a:spLocks noGrp="1"/>
          </p:cNvSpPr>
          <p:nvPr>
            <p:ph type="sldNum" sz="quarter" idx="12"/>
          </p:nvPr>
        </p:nvSpPr>
        <p:spPr/>
        <p:txBody>
          <a:bodyPr/>
          <a:lstStyle/>
          <a:p>
            <a:fld id="{3A285BC5-8844-EC4F-AF0B-A85F8A877683}" type="slidenum">
              <a:rPr lang="en-US" smtClean="0"/>
              <a:t>‹nr.›</a:t>
            </a:fld>
            <a:endParaRPr lang="en-US"/>
          </a:p>
        </p:txBody>
      </p:sp>
    </p:spTree>
    <p:extLst>
      <p:ext uri="{BB962C8B-B14F-4D97-AF65-F5344CB8AC3E}">
        <p14:creationId xmlns:p14="http://schemas.microsoft.com/office/powerpoint/2010/main" val="4211771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7" name="Slide Number Placeholder 6"/>
          <p:cNvSpPr>
            <a:spLocks noGrp="1"/>
          </p:cNvSpPr>
          <p:nvPr>
            <p:ph type="sldNum" sz="quarter" idx="12"/>
          </p:nvPr>
        </p:nvSpPr>
        <p:spPr/>
        <p:txBody>
          <a:bodyPr/>
          <a:lstStyle/>
          <a:p>
            <a:fld id="{3A285BC5-8844-EC4F-AF0B-A85F8A877683}" type="slidenum">
              <a:rPr lang="en-US" smtClean="0"/>
              <a:t>‹nr.›</a:t>
            </a:fld>
            <a:endParaRPr lang="en-US"/>
          </a:p>
        </p:txBody>
      </p:sp>
    </p:spTree>
    <p:extLst>
      <p:ext uri="{BB962C8B-B14F-4D97-AF65-F5344CB8AC3E}">
        <p14:creationId xmlns:p14="http://schemas.microsoft.com/office/powerpoint/2010/main" val="3118777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Slide Number Placeholder 5"/>
          <p:cNvSpPr>
            <a:spLocks noGrp="1"/>
          </p:cNvSpPr>
          <p:nvPr>
            <p:ph type="sldNum" sz="quarter" idx="12"/>
          </p:nvPr>
        </p:nvSpPr>
        <p:spPr/>
        <p:txBody>
          <a:bodyPr/>
          <a:lstStyle/>
          <a:p>
            <a:fld id="{3A285BC5-8844-EC4F-AF0B-A85F8A877683}" type="slidenum">
              <a:rPr lang="en-US" smtClean="0"/>
              <a:t>‹nr.›</a:t>
            </a:fld>
            <a:endParaRPr lang="en-US"/>
          </a:p>
        </p:txBody>
      </p:sp>
    </p:spTree>
    <p:extLst>
      <p:ext uri="{BB962C8B-B14F-4D97-AF65-F5344CB8AC3E}">
        <p14:creationId xmlns:p14="http://schemas.microsoft.com/office/powerpoint/2010/main" val="2451760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Slide Number Placeholder 5"/>
          <p:cNvSpPr>
            <a:spLocks noGrp="1"/>
          </p:cNvSpPr>
          <p:nvPr>
            <p:ph type="sldNum" sz="quarter" idx="12"/>
          </p:nvPr>
        </p:nvSpPr>
        <p:spPr/>
        <p:txBody>
          <a:bodyPr/>
          <a:lstStyle/>
          <a:p>
            <a:fld id="{3A285BC5-8844-EC4F-AF0B-A85F8A877683}" type="slidenum">
              <a:rPr lang="en-US" smtClean="0"/>
              <a:t>‹nr.›</a:t>
            </a:fld>
            <a:endParaRPr lang="en-US"/>
          </a:p>
        </p:txBody>
      </p:sp>
    </p:spTree>
    <p:extLst>
      <p:ext uri="{BB962C8B-B14F-4D97-AF65-F5344CB8AC3E}">
        <p14:creationId xmlns:p14="http://schemas.microsoft.com/office/powerpoint/2010/main" val="1983941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77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rasmus+_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762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Slide Number Placeholder 5"/>
          <p:cNvSpPr>
            <a:spLocks noGrp="1"/>
          </p:cNvSpPr>
          <p:nvPr>
            <p:ph type="sldNum" sz="quarter" idx="12"/>
          </p:nvPr>
        </p:nvSpPr>
        <p:spPr/>
        <p:txBody>
          <a:bodyPr/>
          <a:lstStyle/>
          <a:p>
            <a:fld id="{3A285BC5-8844-EC4F-AF0B-A85F8A877683}" type="slidenum">
              <a:rPr lang="en-US" smtClean="0"/>
              <a:t>‹nr.›</a:t>
            </a:fld>
            <a:endParaRPr lang="en-US"/>
          </a:p>
        </p:txBody>
      </p:sp>
    </p:spTree>
    <p:extLst>
      <p:ext uri="{BB962C8B-B14F-4D97-AF65-F5344CB8AC3E}">
        <p14:creationId xmlns:p14="http://schemas.microsoft.com/office/powerpoint/2010/main" val="2818352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778657"/>
            <a:ext cx="7772400" cy="1367196"/>
          </a:xfrm>
        </p:spPr>
        <p:txBody>
          <a:bodyPr anchor="t"/>
          <a:lstStyle>
            <a:lvl1pPr algn="l">
              <a:defRPr sz="4000" b="1" cap="all"/>
            </a:lvl1pPr>
          </a:lstStyle>
          <a:p>
            <a:r>
              <a:rPr lang="nl-NL"/>
              <a:t>Klik om de stijl te bewerken</a:t>
            </a:r>
            <a:endParaRPr lang="en-US" dirty="0"/>
          </a:p>
        </p:txBody>
      </p:sp>
      <p:sp>
        <p:nvSpPr>
          <p:cNvPr id="3" name="Text Placeholder 2"/>
          <p:cNvSpPr>
            <a:spLocks noGrp="1"/>
          </p:cNvSpPr>
          <p:nvPr>
            <p:ph type="body" idx="1"/>
          </p:nvPr>
        </p:nvSpPr>
        <p:spPr>
          <a:xfrm>
            <a:off x="722313" y="2729031"/>
            <a:ext cx="7772400" cy="871189"/>
          </a:xfrm>
        </p:spPr>
        <p:txBody>
          <a:bodyPr anchor="b"/>
          <a:lstStyle>
            <a:lvl1pPr marL="0" indent="0">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6" name="Slide Number Placeholder 5"/>
          <p:cNvSpPr>
            <a:spLocks noGrp="1"/>
          </p:cNvSpPr>
          <p:nvPr>
            <p:ph type="sldNum" sz="quarter" idx="12"/>
          </p:nvPr>
        </p:nvSpPr>
        <p:spPr/>
        <p:txBody>
          <a:bodyPr/>
          <a:lstStyle/>
          <a:p>
            <a:fld id="{3A285BC5-8844-EC4F-AF0B-A85F8A877683}" type="slidenum">
              <a:rPr lang="en-US" smtClean="0"/>
              <a:t>‹nr.›</a:t>
            </a:fld>
            <a:endParaRPr lang="en-US" dirty="0"/>
          </a:p>
        </p:txBody>
      </p:sp>
    </p:spTree>
    <p:extLst>
      <p:ext uri="{BB962C8B-B14F-4D97-AF65-F5344CB8AC3E}">
        <p14:creationId xmlns:p14="http://schemas.microsoft.com/office/powerpoint/2010/main" val="15871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rasmus+_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778657"/>
            <a:ext cx="7772400" cy="1367196"/>
          </a:xfrm>
        </p:spPr>
        <p:txBody>
          <a:bodyPr anchor="t"/>
          <a:lstStyle>
            <a:lvl1pPr algn="l">
              <a:defRPr sz="4000" b="1" cap="all"/>
            </a:lvl1pPr>
          </a:lstStyle>
          <a:p>
            <a:r>
              <a:rPr lang="nl-NL"/>
              <a:t>Klik om de stijl te bewerken</a:t>
            </a:r>
            <a:endParaRPr lang="en-US" dirty="0"/>
          </a:p>
        </p:txBody>
      </p:sp>
      <p:sp>
        <p:nvSpPr>
          <p:cNvPr id="3" name="Text Placeholder 2"/>
          <p:cNvSpPr>
            <a:spLocks noGrp="1"/>
          </p:cNvSpPr>
          <p:nvPr>
            <p:ph type="body" idx="1"/>
          </p:nvPr>
        </p:nvSpPr>
        <p:spPr>
          <a:xfrm>
            <a:off x="722313" y="2729031"/>
            <a:ext cx="7772400" cy="871189"/>
          </a:xfrm>
        </p:spPr>
        <p:txBody>
          <a:bodyPr anchor="b"/>
          <a:lstStyle>
            <a:lvl1pPr marL="0" indent="0">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6" name="Slide Number Placeholder 5"/>
          <p:cNvSpPr>
            <a:spLocks noGrp="1"/>
          </p:cNvSpPr>
          <p:nvPr>
            <p:ph type="sldNum" sz="quarter" idx="12"/>
          </p:nvPr>
        </p:nvSpPr>
        <p:spPr/>
        <p:txBody>
          <a:bodyPr/>
          <a:lstStyle/>
          <a:p>
            <a:fld id="{3A285BC5-8844-EC4F-AF0B-A85F8A877683}" type="slidenum">
              <a:rPr lang="en-US" smtClean="0"/>
              <a:t>‹nr.›</a:t>
            </a:fld>
            <a:endParaRPr lang="en-US" dirty="0"/>
          </a:p>
        </p:txBody>
      </p:sp>
    </p:spTree>
    <p:extLst>
      <p:ext uri="{BB962C8B-B14F-4D97-AF65-F5344CB8AC3E}">
        <p14:creationId xmlns:p14="http://schemas.microsoft.com/office/powerpoint/2010/main" val="2343832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Slide Number Placeholder 6"/>
          <p:cNvSpPr>
            <a:spLocks noGrp="1"/>
          </p:cNvSpPr>
          <p:nvPr>
            <p:ph type="sldNum" sz="quarter" idx="12"/>
          </p:nvPr>
        </p:nvSpPr>
        <p:spPr/>
        <p:txBody>
          <a:bodyPr/>
          <a:lstStyle/>
          <a:p>
            <a:fld id="{3A285BC5-8844-EC4F-AF0B-A85F8A877683}" type="slidenum">
              <a:rPr lang="en-US" smtClean="0"/>
              <a:t>‹nr.›</a:t>
            </a:fld>
            <a:endParaRPr lang="en-US"/>
          </a:p>
        </p:txBody>
      </p:sp>
    </p:spTree>
    <p:extLst>
      <p:ext uri="{BB962C8B-B14F-4D97-AF65-F5344CB8AC3E}">
        <p14:creationId xmlns:p14="http://schemas.microsoft.com/office/powerpoint/2010/main" val="1737042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9" name="Slide Number Placeholder 8"/>
          <p:cNvSpPr>
            <a:spLocks noGrp="1"/>
          </p:cNvSpPr>
          <p:nvPr>
            <p:ph type="sldNum" sz="quarter" idx="12"/>
          </p:nvPr>
        </p:nvSpPr>
        <p:spPr/>
        <p:txBody>
          <a:bodyPr/>
          <a:lstStyle/>
          <a:p>
            <a:fld id="{3A285BC5-8844-EC4F-AF0B-A85F8A877683}" type="slidenum">
              <a:rPr lang="en-US" smtClean="0"/>
              <a:t>‹nr.›</a:t>
            </a:fld>
            <a:endParaRPr lang="en-US"/>
          </a:p>
        </p:txBody>
      </p:sp>
    </p:spTree>
    <p:extLst>
      <p:ext uri="{BB962C8B-B14F-4D97-AF65-F5344CB8AC3E}">
        <p14:creationId xmlns:p14="http://schemas.microsoft.com/office/powerpoint/2010/main" val="4281064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5" name="Slide Number Placeholder 4"/>
          <p:cNvSpPr>
            <a:spLocks noGrp="1"/>
          </p:cNvSpPr>
          <p:nvPr>
            <p:ph type="sldNum" sz="quarter" idx="12"/>
          </p:nvPr>
        </p:nvSpPr>
        <p:spPr/>
        <p:txBody>
          <a:bodyPr/>
          <a:lstStyle/>
          <a:p>
            <a:fld id="{3A285BC5-8844-EC4F-AF0B-A85F8A877683}" type="slidenum">
              <a:rPr lang="en-US" smtClean="0"/>
              <a:t>‹nr.›</a:t>
            </a:fld>
            <a:endParaRPr lang="en-US"/>
          </a:p>
        </p:txBody>
      </p:sp>
    </p:spTree>
    <p:extLst>
      <p:ext uri="{BB962C8B-B14F-4D97-AF65-F5344CB8AC3E}">
        <p14:creationId xmlns:p14="http://schemas.microsoft.com/office/powerpoint/2010/main" val="258221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Slide Number Placeholder 5"/>
          <p:cNvSpPr>
            <a:spLocks noGrp="1"/>
          </p:cNvSpPr>
          <p:nvPr>
            <p:ph type="sldNum" sz="quarter" idx="4"/>
          </p:nvPr>
        </p:nvSpPr>
        <p:spPr>
          <a:xfrm>
            <a:off x="6304710" y="6176872"/>
            <a:ext cx="2133600" cy="365125"/>
          </a:xfrm>
          <a:prstGeom prst="rect">
            <a:avLst/>
          </a:prstGeom>
        </p:spPr>
        <p:txBody>
          <a:bodyPr vert="horz" lIns="91440" tIns="45720" rIns="91440" bIns="45720" rtlCol="0" anchor="ctr"/>
          <a:lstStyle>
            <a:lvl1pPr algn="r">
              <a:defRPr sz="1200">
                <a:solidFill>
                  <a:srgbClr val="4E7282"/>
                </a:solidFill>
              </a:defRPr>
            </a:lvl1pPr>
          </a:lstStyle>
          <a:p>
            <a:fld id="{3A285BC5-8844-EC4F-AF0B-A85F8A877683}" type="slidenum">
              <a:rPr lang="en-US" smtClean="0"/>
              <a:pPr/>
              <a:t>‹nr.›</a:t>
            </a:fld>
            <a:endParaRPr lang="en-US" dirty="0"/>
          </a:p>
        </p:txBody>
      </p:sp>
    </p:spTree>
    <p:extLst>
      <p:ext uri="{BB962C8B-B14F-4D97-AF65-F5344CB8AC3E}">
        <p14:creationId xmlns:p14="http://schemas.microsoft.com/office/powerpoint/2010/main" val="1432738274"/>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0" r:id="rId4"/>
    <p:sldLayoutId id="2147483651" r:id="rId5"/>
    <p:sldLayoutId id="2147483664" r:id="rId6"/>
    <p:sldLayoutId id="2147483652" r:id="rId7"/>
    <p:sldLayoutId id="2147483653" r:id="rId8"/>
    <p:sldLayoutId id="2147483654" r:id="rId9"/>
    <p:sldLayoutId id="2147483661" r:id="rId10"/>
    <p:sldLayoutId id="2147483662" r:id="rId11"/>
    <p:sldLayoutId id="2147483665" r:id="rId12"/>
    <p:sldLayoutId id="2147483655" r:id="rId13"/>
    <p:sldLayoutId id="2147483656" r:id="rId14"/>
    <p:sldLayoutId id="2147483657" r:id="rId15"/>
    <p:sldLayoutId id="2147483658" r:id="rId16"/>
    <p:sldLayoutId id="2147483659" r:id="rId17"/>
  </p:sldLayoutIdLst>
  <p:txStyles>
    <p:titleStyle>
      <a:lvl1pPr algn="ctr" defTabSz="457200" rtl="0" eaLnBrk="1" latinLnBrk="0" hangingPunct="1">
        <a:spcBef>
          <a:spcPct val="0"/>
        </a:spcBef>
        <a:buNone/>
        <a:defRPr sz="4400" kern="1200">
          <a:solidFill>
            <a:schemeClr val="accent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ec.europa.eu/programmes/erasmus-plus/resources/distance-calculator_e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ec.europa.eu/programmes/erasmus-plus/resources/distance-calculator_en"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s://ec.europa.eu/programmes/erasmus-plus/resources/distance-calculator_en"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s://ec.europa.eu/programmes/erasmus-plus/resources/distance-calculator_en"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hyperlink" Target="https://ec.europa.eu/programmes/erasmus-plus/news/coronavirus-consequences-erasmus-and-european-solidarity-corps-mobility-activities_en" TargetMode="External"/><Relationship Id="rId2" Type="http://schemas.openxmlformats.org/officeDocument/2006/relationships/hyperlink" Target="https://www.epos-vlaanderen.be/nl/nieuws/update-19-mei-wat-met-het-coronavirus" TargetMode="External"/><Relationship Id="rId1" Type="http://schemas.openxmlformats.org/officeDocument/2006/relationships/slideLayout" Target="../slideLayouts/slideLayout4.xml"/><Relationship Id="rId4" Type="http://schemas.openxmlformats.org/officeDocument/2006/relationships/hyperlink" Target="https://ec.europa.eu/programmes/erasmus-plus/resources/coronavirus-impact_en"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907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EA96A-9E92-4695-9FF3-C67A2680D480}"/>
              </a:ext>
            </a:extLst>
          </p:cNvPr>
          <p:cNvSpPr>
            <a:spLocks noGrp="1"/>
          </p:cNvSpPr>
          <p:nvPr>
            <p:ph type="title"/>
          </p:nvPr>
        </p:nvSpPr>
        <p:spPr/>
        <p:txBody>
          <a:bodyPr>
            <a:noAutofit/>
          </a:bodyPr>
          <a:lstStyle/>
          <a:p>
            <a:r>
              <a:rPr lang="nl-NL" sz="3600" dirty="0"/>
              <a:t>(1) Mobiliteit uitgesteld, wordt op een later moment alsnog uitgevoerd </a:t>
            </a:r>
            <a:endParaRPr lang="nl-BE" sz="3600" dirty="0"/>
          </a:p>
        </p:txBody>
      </p:sp>
      <p:sp>
        <p:nvSpPr>
          <p:cNvPr id="3" name="Tijdelijke aanduiding voor inhoud 2">
            <a:extLst>
              <a:ext uri="{FF2B5EF4-FFF2-40B4-BE49-F238E27FC236}">
                <a16:creationId xmlns:a16="http://schemas.microsoft.com/office/drawing/2014/main" id="{C401E204-0646-4280-9328-41D94DEE42A8}"/>
              </a:ext>
            </a:extLst>
          </p:cNvPr>
          <p:cNvSpPr>
            <a:spLocks noGrp="1"/>
          </p:cNvSpPr>
          <p:nvPr>
            <p:ph idx="1"/>
          </p:nvPr>
        </p:nvSpPr>
        <p:spPr>
          <a:xfrm>
            <a:off x="457200" y="1600200"/>
            <a:ext cx="8229600" cy="4983162"/>
          </a:xfrm>
        </p:spPr>
        <p:txBody>
          <a:bodyPr>
            <a:normAutofit lnSpcReduction="10000"/>
          </a:bodyPr>
          <a:lstStyle/>
          <a:p>
            <a:r>
              <a:rPr lang="nl-BE" sz="2800" dirty="0"/>
              <a:t>1 keer invoeren in MT+</a:t>
            </a:r>
          </a:p>
          <a:p>
            <a:r>
              <a:rPr lang="nl-BE" sz="2800" dirty="0"/>
              <a:t>Travel </a:t>
            </a:r>
            <a:r>
              <a:rPr lang="nl-BE" sz="2800" dirty="0" err="1"/>
              <a:t>cost</a:t>
            </a:r>
            <a:endParaRPr lang="nl-BE" sz="2800" dirty="0"/>
          </a:p>
          <a:p>
            <a:pPr lvl="1"/>
            <a:r>
              <a:rPr lang="nl-BE" sz="2400" dirty="0"/>
              <a:t>Forfait </a:t>
            </a:r>
            <a:r>
              <a:rPr lang="nl-BE" sz="1800" dirty="0"/>
              <a:t>(o.b.v. </a:t>
            </a:r>
            <a:r>
              <a:rPr lang="nl-BE" sz="1800" i="1" dirty="0" err="1">
                <a:hlinkClick r:id="rId3"/>
              </a:rPr>
              <a:t>distance</a:t>
            </a:r>
            <a:r>
              <a:rPr lang="nl-BE" sz="1800" i="1" dirty="0">
                <a:hlinkClick r:id="rId3"/>
              </a:rPr>
              <a:t> band</a:t>
            </a:r>
            <a:r>
              <a:rPr lang="nl-BE" sz="1800" dirty="0"/>
              <a:t>) </a:t>
            </a:r>
            <a:r>
              <a:rPr lang="nl-BE" sz="2400" u="sng" dirty="0"/>
              <a:t>moet</a:t>
            </a:r>
            <a:r>
              <a:rPr lang="nl-BE" sz="2400" dirty="0"/>
              <a:t> toegekend worden</a:t>
            </a:r>
          </a:p>
          <a:p>
            <a:pPr lvl="1"/>
            <a:r>
              <a:rPr lang="nl-BE" sz="2400" dirty="0"/>
              <a:t>Uitstel </a:t>
            </a:r>
            <a:r>
              <a:rPr lang="nl-BE" sz="2400" dirty="0">
                <a:sym typeface="Wingdings" panose="05000000000000000000" pitchFamily="2" charset="2"/>
              </a:rPr>
              <a:t> </a:t>
            </a:r>
            <a:r>
              <a:rPr lang="nl-BE" sz="2400" dirty="0"/>
              <a:t>hogere kosten: er </a:t>
            </a:r>
            <a:r>
              <a:rPr lang="nl-BE" sz="2400" u="sng" dirty="0"/>
              <a:t>mag</a:t>
            </a:r>
            <a:r>
              <a:rPr lang="nl-BE" sz="2400" dirty="0"/>
              <a:t> meer toegekend worden, o.b.v. reële kosten</a:t>
            </a:r>
          </a:p>
          <a:p>
            <a:pPr lvl="2"/>
            <a:r>
              <a:rPr lang="nl-BE" sz="2000" dirty="0"/>
              <a:t>Voorbeeld: vliegtickets niet gerecupereerd</a:t>
            </a:r>
          </a:p>
          <a:p>
            <a:r>
              <a:rPr lang="nl-BE" sz="2800" dirty="0" err="1"/>
              <a:t>Individual</a:t>
            </a:r>
            <a:r>
              <a:rPr lang="nl-BE" sz="2800" dirty="0"/>
              <a:t> support</a:t>
            </a:r>
          </a:p>
          <a:p>
            <a:pPr lvl="1"/>
            <a:r>
              <a:rPr lang="nl-BE" sz="2400" dirty="0"/>
              <a:t>Forfait </a:t>
            </a:r>
            <a:r>
              <a:rPr lang="nl-BE" sz="2400" u="sng" dirty="0"/>
              <a:t>moet</a:t>
            </a:r>
            <a:r>
              <a:rPr lang="nl-BE" sz="2400" dirty="0"/>
              <a:t> toegekend worden voor effectieve duur verblijf</a:t>
            </a:r>
          </a:p>
          <a:p>
            <a:pPr lvl="1"/>
            <a:r>
              <a:rPr lang="nl-BE" sz="2400" dirty="0"/>
              <a:t>Uitstel </a:t>
            </a:r>
            <a:r>
              <a:rPr lang="nl-BE" sz="2400" dirty="0">
                <a:sym typeface="Wingdings" panose="05000000000000000000" pitchFamily="2" charset="2"/>
              </a:rPr>
              <a:t> hogere kosten: er </a:t>
            </a:r>
            <a:r>
              <a:rPr lang="nl-BE" sz="2400" u="sng" dirty="0">
                <a:sym typeface="Wingdings" panose="05000000000000000000" pitchFamily="2" charset="2"/>
              </a:rPr>
              <a:t>mag </a:t>
            </a:r>
            <a:r>
              <a:rPr lang="nl-BE" sz="2400" dirty="0">
                <a:sym typeface="Wingdings" panose="05000000000000000000" pitchFamily="2" charset="2"/>
              </a:rPr>
              <a:t>meer toegekend worden, o.b.v. forfait (bij voorkeur) of reële kosten</a:t>
            </a:r>
          </a:p>
          <a:p>
            <a:pPr lvl="2"/>
            <a:r>
              <a:rPr lang="nl-BE" sz="2000" dirty="0">
                <a:sym typeface="Wingdings" panose="05000000000000000000" pitchFamily="2" charset="2"/>
              </a:rPr>
              <a:t>Voorbeeld: reeds betaalde huur niet gerecupereerd</a:t>
            </a:r>
            <a:endParaRPr lang="nl-BE" sz="2000" dirty="0"/>
          </a:p>
          <a:p>
            <a:pPr lvl="1"/>
            <a:endParaRPr lang="nl-BE" sz="2400" dirty="0"/>
          </a:p>
        </p:txBody>
      </p:sp>
    </p:spTree>
    <p:extLst>
      <p:ext uri="{BB962C8B-B14F-4D97-AF65-F5344CB8AC3E}">
        <p14:creationId xmlns:p14="http://schemas.microsoft.com/office/powerpoint/2010/main" val="1866717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D98528-D684-4021-9793-CA2964680EC4}"/>
              </a:ext>
            </a:extLst>
          </p:cNvPr>
          <p:cNvSpPr>
            <a:spLocks noGrp="1"/>
          </p:cNvSpPr>
          <p:nvPr>
            <p:ph type="title"/>
          </p:nvPr>
        </p:nvSpPr>
        <p:spPr/>
        <p:txBody>
          <a:bodyPr>
            <a:noAutofit/>
          </a:bodyPr>
          <a:lstStyle/>
          <a:p>
            <a:r>
              <a:rPr lang="nl-NL" sz="3600" dirty="0"/>
              <a:t>(1) Mobiliteit uitgesteld, wordt op een later moment alsnog uitgevoerd </a:t>
            </a:r>
            <a:endParaRPr lang="nl-BE" sz="3600" dirty="0"/>
          </a:p>
        </p:txBody>
      </p:sp>
      <p:sp>
        <p:nvSpPr>
          <p:cNvPr id="3" name="Tijdelijke aanduiding voor inhoud 2">
            <a:extLst>
              <a:ext uri="{FF2B5EF4-FFF2-40B4-BE49-F238E27FC236}">
                <a16:creationId xmlns:a16="http://schemas.microsoft.com/office/drawing/2014/main" id="{72800DD7-1B6A-43B4-A6E4-C0B0ED771103}"/>
              </a:ext>
            </a:extLst>
          </p:cNvPr>
          <p:cNvSpPr>
            <a:spLocks noGrp="1"/>
          </p:cNvSpPr>
          <p:nvPr>
            <p:ph idx="1"/>
          </p:nvPr>
        </p:nvSpPr>
        <p:spPr>
          <a:xfrm>
            <a:off x="457200" y="1600200"/>
            <a:ext cx="8229600" cy="4983162"/>
          </a:xfrm>
        </p:spPr>
        <p:txBody>
          <a:bodyPr>
            <a:normAutofit/>
          </a:bodyPr>
          <a:lstStyle/>
          <a:p>
            <a:r>
              <a:rPr lang="nl-BE" sz="2800" dirty="0"/>
              <a:t>Invoer in MT+</a:t>
            </a:r>
          </a:p>
          <a:p>
            <a:pPr lvl="1"/>
            <a:r>
              <a:rPr lang="nl-BE" sz="2400" dirty="0"/>
              <a:t>Registreer de mobiliteit en deelnemersgegevens</a:t>
            </a:r>
          </a:p>
          <a:p>
            <a:pPr lvl="1"/>
            <a:r>
              <a:rPr lang="nl-BE" sz="2400" dirty="0"/>
              <a:t>Duid force majeure aan</a:t>
            </a:r>
          </a:p>
          <a:p>
            <a:pPr lvl="1"/>
            <a:r>
              <a:rPr lang="nl-BE" sz="2400" b="1" dirty="0"/>
              <a:t>Registreer de werkelijke verblijfsduur</a:t>
            </a:r>
          </a:p>
          <a:p>
            <a:pPr lvl="1"/>
            <a:r>
              <a:rPr lang="nl-BE" sz="2400" dirty="0"/>
              <a:t>Verduidelijk de situatie bij force majeure opmerkingen</a:t>
            </a:r>
          </a:p>
          <a:p>
            <a:pPr lvl="1"/>
            <a:r>
              <a:rPr lang="nl-BE" sz="2400" dirty="0"/>
              <a:t>‘Travel </a:t>
            </a:r>
            <a:r>
              <a:rPr lang="nl-BE" sz="2400" dirty="0" err="1"/>
              <a:t>grant</a:t>
            </a:r>
            <a:r>
              <a:rPr lang="nl-BE" sz="2400" dirty="0"/>
              <a:t>’ en ‘</a:t>
            </a:r>
            <a:r>
              <a:rPr lang="nl-BE" sz="2400" dirty="0" err="1"/>
              <a:t>individual</a:t>
            </a:r>
            <a:r>
              <a:rPr lang="nl-BE" sz="2400" dirty="0"/>
              <a:t> support’ worden bewerkbaar</a:t>
            </a:r>
          </a:p>
          <a:p>
            <a:pPr lvl="2"/>
            <a:r>
              <a:rPr lang="nl-BE" sz="2000" dirty="0"/>
              <a:t>Forfaits worden berekend</a:t>
            </a:r>
          </a:p>
          <a:p>
            <a:pPr lvl="2"/>
            <a:r>
              <a:rPr lang="nl-BE" sz="2000" dirty="0"/>
              <a:t>Je kan de bedragen zelf aanpassen o.b.v. reële kosten</a:t>
            </a:r>
          </a:p>
        </p:txBody>
      </p:sp>
    </p:spTree>
    <p:extLst>
      <p:ext uri="{BB962C8B-B14F-4D97-AF65-F5344CB8AC3E}">
        <p14:creationId xmlns:p14="http://schemas.microsoft.com/office/powerpoint/2010/main" val="3388156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177367-61E7-41C3-9CBE-08AE0B78BF19}"/>
              </a:ext>
            </a:extLst>
          </p:cNvPr>
          <p:cNvSpPr>
            <a:spLocks noGrp="1"/>
          </p:cNvSpPr>
          <p:nvPr>
            <p:ph type="title"/>
          </p:nvPr>
        </p:nvSpPr>
        <p:spPr/>
        <p:txBody>
          <a:bodyPr>
            <a:noAutofit/>
          </a:bodyPr>
          <a:lstStyle/>
          <a:p>
            <a:r>
              <a:rPr lang="nl-NL" sz="3600" dirty="0"/>
              <a:t>(1) Mobiliteit uitgesteld, wordt op een later moment alsnog uitgevoerd </a:t>
            </a:r>
            <a:endParaRPr lang="nl-BE" sz="3600" dirty="0"/>
          </a:p>
        </p:txBody>
      </p:sp>
      <p:sp>
        <p:nvSpPr>
          <p:cNvPr id="3" name="Tijdelijke aanduiding voor inhoud 2">
            <a:extLst>
              <a:ext uri="{FF2B5EF4-FFF2-40B4-BE49-F238E27FC236}">
                <a16:creationId xmlns:a16="http://schemas.microsoft.com/office/drawing/2014/main" id="{007AAFAE-B5FA-4172-80F9-C1AFC3D22197}"/>
              </a:ext>
            </a:extLst>
          </p:cNvPr>
          <p:cNvSpPr>
            <a:spLocks noGrp="1"/>
          </p:cNvSpPr>
          <p:nvPr>
            <p:ph idx="1"/>
          </p:nvPr>
        </p:nvSpPr>
        <p:spPr>
          <a:xfrm>
            <a:off x="457200" y="1600200"/>
            <a:ext cx="8229600" cy="4983162"/>
          </a:xfrm>
        </p:spPr>
        <p:txBody>
          <a:bodyPr>
            <a:normAutofit/>
          </a:bodyPr>
          <a:lstStyle/>
          <a:p>
            <a:pPr marL="0" indent="0">
              <a:buNone/>
            </a:pPr>
            <a:r>
              <a:rPr lang="nl-BE" sz="2000" b="1" dirty="0"/>
              <a:t>Voorbeeld</a:t>
            </a:r>
            <a:r>
              <a:rPr lang="nl-BE" sz="2000" dirty="0"/>
              <a:t>: </a:t>
            </a:r>
            <a:r>
              <a:rPr lang="nl-NL" sz="2000" dirty="0"/>
              <a:t>Sofie ging midden april 3 weken op stage in Madrid. Dit kon niet doorgaan, de activiteit wordt uitgesteld naar maart volgend jaar. Zowel de vliegtickets naar als het verblijf in Madrid konden niet gerecupereerd worden.</a:t>
            </a:r>
          </a:p>
          <a:p>
            <a:pPr marL="0" indent="0">
              <a:buNone/>
            </a:pPr>
            <a:endParaRPr lang="nl-NL" sz="2000" dirty="0"/>
          </a:p>
          <a:p>
            <a:r>
              <a:rPr lang="nl-NL" sz="1800" dirty="0"/>
              <a:t>Force majeure aanduiden</a:t>
            </a:r>
          </a:p>
          <a:p>
            <a:r>
              <a:rPr lang="nl-NL" sz="1800" dirty="0"/>
              <a:t>Registreer werkelijke periode: 1/3/2021-21/3/2021</a:t>
            </a:r>
          </a:p>
          <a:p>
            <a:r>
              <a:rPr lang="nl-NL" sz="1800" dirty="0"/>
              <a:t>Verduidelijk: “Coronacrisis: activiteit uitgesteld van april 2020 naar maart 2021. Er waren niet-recupereerbare kosten: deelnemer had tweemaal verblijfs- en reiskosten.”</a:t>
            </a:r>
          </a:p>
          <a:p>
            <a:pPr marL="0" indent="0">
              <a:buNone/>
            </a:pPr>
            <a:r>
              <a:rPr lang="nl-NL" sz="1800" dirty="0">
                <a:sym typeface="Wingdings" panose="05000000000000000000" pitchFamily="2" charset="2"/>
              </a:rPr>
              <a:t> In de veronderstelling dat alles wordt (terug)betaald &amp; ingevoerd:</a:t>
            </a:r>
            <a:endParaRPr lang="nl-NL" sz="1800" i="1" dirty="0">
              <a:solidFill>
                <a:srgbClr val="FF0000"/>
              </a:solidFill>
              <a:highlight>
                <a:srgbClr val="FFFF00"/>
              </a:highlight>
            </a:endParaRPr>
          </a:p>
          <a:p>
            <a:pPr lvl="1"/>
            <a:r>
              <a:rPr lang="nl-NL" sz="1800" dirty="0"/>
              <a:t>Travel </a:t>
            </a:r>
            <a:r>
              <a:rPr lang="nl-NL" sz="1800" dirty="0" err="1"/>
              <a:t>cost</a:t>
            </a:r>
            <a:r>
              <a:rPr lang="nl-NL" sz="1800" dirty="0"/>
              <a:t>: manueel: forfait naar Madrid werkelijke periode (2021) (= het minimum) + niet recupereerbare kosten vliegtickets (2020)</a:t>
            </a:r>
          </a:p>
          <a:p>
            <a:pPr lvl="1"/>
            <a:r>
              <a:rPr lang="nl-NL" sz="1800" dirty="0" err="1"/>
              <a:t>Individual</a:t>
            </a:r>
            <a:r>
              <a:rPr lang="nl-NL" sz="1800" dirty="0"/>
              <a:t> support: manueel: forfait werkelijke periode (2021) (= het minimum) + niet recupereerbare kosten verblijf (2020) </a:t>
            </a:r>
          </a:p>
          <a:p>
            <a:endParaRPr lang="nl-NL" sz="2000" dirty="0"/>
          </a:p>
          <a:p>
            <a:pPr marL="0" indent="0">
              <a:buNone/>
            </a:pPr>
            <a:endParaRPr lang="nl-BE" sz="2800" dirty="0"/>
          </a:p>
        </p:txBody>
      </p:sp>
    </p:spTree>
    <p:extLst>
      <p:ext uri="{BB962C8B-B14F-4D97-AF65-F5344CB8AC3E}">
        <p14:creationId xmlns:p14="http://schemas.microsoft.com/office/powerpoint/2010/main" val="240834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7" name="Tijdelijke aanduiding voor inhoud 6" descr="Afbeelding met schermafbeelding, computer&#10;&#10;Automatisch gegenereerde beschrijving">
            <a:extLst>
              <a:ext uri="{FF2B5EF4-FFF2-40B4-BE49-F238E27FC236}">
                <a16:creationId xmlns:a16="http://schemas.microsoft.com/office/drawing/2014/main" id="{ED75F533-3DC9-463D-8715-7CD7EC6AF62B}"/>
              </a:ext>
            </a:extLst>
          </p:cNvPr>
          <p:cNvPicPr>
            <a:picLocks noGrp="1" noChangeAspect="1"/>
          </p:cNvPicPr>
          <p:nvPr>
            <p:ph idx="1"/>
          </p:nvPr>
        </p:nvPicPr>
        <p:blipFill>
          <a:blip r:embed="rId2"/>
          <a:stretch>
            <a:fillRect/>
          </a:stretch>
        </p:blipFill>
        <p:spPr>
          <a:xfrm>
            <a:off x="47367" y="1455183"/>
            <a:ext cx="9049265" cy="4416003"/>
          </a:xfrm>
        </p:spPr>
      </p:pic>
    </p:spTree>
    <p:extLst>
      <p:ext uri="{BB962C8B-B14F-4D97-AF65-F5344CB8AC3E}">
        <p14:creationId xmlns:p14="http://schemas.microsoft.com/office/powerpoint/2010/main" val="1731516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A172A294-3CC4-4B26-9729-A9645E6240CB}"/>
              </a:ext>
            </a:extLst>
          </p:cNvPr>
          <p:cNvPicPr>
            <a:picLocks noGrp="1" noChangeAspect="1"/>
          </p:cNvPicPr>
          <p:nvPr>
            <p:ph idx="1"/>
          </p:nvPr>
        </p:nvPicPr>
        <p:blipFill>
          <a:blip r:embed="rId2"/>
          <a:stretch>
            <a:fillRect/>
          </a:stretch>
        </p:blipFill>
        <p:spPr>
          <a:xfrm>
            <a:off x="17523" y="1812341"/>
            <a:ext cx="9108953" cy="3740577"/>
          </a:xfrm>
        </p:spPr>
      </p:pic>
    </p:spTree>
    <p:extLst>
      <p:ext uri="{BB962C8B-B14F-4D97-AF65-F5344CB8AC3E}">
        <p14:creationId xmlns:p14="http://schemas.microsoft.com/office/powerpoint/2010/main" val="1552830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DCBE139F-D970-4909-8FA4-71B1B63ADFB8}"/>
              </a:ext>
            </a:extLst>
          </p:cNvPr>
          <p:cNvPicPr>
            <a:picLocks noGrp="1" noChangeAspect="1"/>
          </p:cNvPicPr>
          <p:nvPr>
            <p:ph idx="1"/>
          </p:nvPr>
        </p:nvPicPr>
        <p:blipFill>
          <a:blip r:embed="rId2"/>
          <a:stretch>
            <a:fillRect/>
          </a:stretch>
        </p:blipFill>
        <p:spPr>
          <a:xfrm>
            <a:off x="25576" y="1978194"/>
            <a:ext cx="9092847" cy="3548428"/>
          </a:xfrm>
        </p:spPr>
      </p:pic>
    </p:spTree>
    <p:extLst>
      <p:ext uri="{BB962C8B-B14F-4D97-AF65-F5344CB8AC3E}">
        <p14:creationId xmlns:p14="http://schemas.microsoft.com/office/powerpoint/2010/main" val="1846475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CAC691BF-F2A4-47C6-BC0B-051CAD36F266}"/>
              </a:ext>
            </a:extLst>
          </p:cNvPr>
          <p:cNvPicPr>
            <a:picLocks noGrp="1" noChangeAspect="1"/>
          </p:cNvPicPr>
          <p:nvPr>
            <p:ph idx="1"/>
          </p:nvPr>
        </p:nvPicPr>
        <p:blipFill>
          <a:blip r:embed="rId2"/>
          <a:stretch>
            <a:fillRect/>
          </a:stretch>
        </p:blipFill>
        <p:spPr>
          <a:xfrm>
            <a:off x="17505" y="1504252"/>
            <a:ext cx="9108990" cy="4452745"/>
          </a:xfrm>
        </p:spPr>
      </p:pic>
    </p:spTree>
    <p:extLst>
      <p:ext uri="{BB962C8B-B14F-4D97-AF65-F5344CB8AC3E}">
        <p14:creationId xmlns:p14="http://schemas.microsoft.com/office/powerpoint/2010/main" val="1462809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13" name="Tijdelijke aanduiding voor inhoud 12" descr="Afbeelding met schermafbeelding&#10;&#10;Automatisch gegenereerde beschrijving">
            <a:extLst>
              <a:ext uri="{FF2B5EF4-FFF2-40B4-BE49-F238E27FC236}">
                <a16:creationId xmlns:a16="http://schemas.microsoft.com/office/drawing/2014/main" id="{CA048A2A-92FD-480E-BE5E-EFBCA5290A57}"/>
              </a:ext>
            </a:extLst>
          </p:cNvPr>
          <p:cNvPicPr>
            <a:picLocks noGrp="1" noChangeAspect="1"/>
          </p:cNvPicPr>
          <p:nvPr>
            <p:ph idx="1"/>
          </p:nvPr>
        </p:nvPicPr>
        <p:blipFill>
          <a:blip r:embed="rId2"/>
          <a:stretch>
            <a:fillRect/>
          </a:stretch>
        </p:blipFill>
        <p:spPr>
          <a:xfrm>
            <a:off x="27423" y="1795850"/>
            <a:ext cx="9089154" cy="3777436"/>
          </a:xfrm>
        </p:spPr>
      </p:pic>
    </p:spTree>
    <p:extLst>
      <p:ext uri="{BB962C8B-B14F-4D97-AF65-F5344CB8AC3E}">
        <p14:creationId xmlns:p14="http://schemas.microsoft.com/office/powerpoint/2010/main" val="348754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9" name="Tijdelijke aanduiding voor inhoud 8" descr="Afbeelding met schermafbeelding&#10;&#10;Automatisch gegenereerde beschrijving">
            <a:extLst>
              <a:ext uri="{FF2B5EF4-FFF2-40B4-BE49-F238E27FC236}">
                <a16:creationId xmlns:a16="http://schemas.microsoft.com/office/drawing/2014/main" id="{FF0B3346-5820-464B-829A-1F3754F13264}"/>
              </a:ext>
            </a:extLst>
          </p:cNvPr>
          <p:cNvPicPr>
            <a:picLocks noGrp="1" noChangeAspect="1"/>
          </p:cNvPicPr>
          <p:nvPr>
            <p:ph idx="1"/>
          </p:nvPr>
        </p:nvPicPr>
        <p:blipFill>
          <a:blip r:embed="rId2"/>
          <a:stretch>
            <a:fillRect/>
          </a:stretch>
        </p:blipFill>
        <p:spPr>
          <a:xfrm>
            <a:off x="34372" y="1599724"/>
            <a:ext cx="9075256" cy="4141041"/>
          </a:xfrm>
        </p:spPr>
      </p:pic>
    </p:spTree>
    <p:extLst>
      <p:ext uri="{BB962C8B-B14F-4D97-AF65-F5344CB8AC3E}">
        <p14:creationId xmlns:p14="http://schemas.microsoft.com/office/powerpoint/2010/main" val="3409039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9" name="Tijdelijke aanduiding voor inhoud 8" descr="Afbeelding met schermafbeelding&#10;&#10;Automatisch gegenereerde beschrijving">
            <a:extLst>
              <a:ext uri="{FF2B5EF4-FFF2-40B4-BE49-F238E27FC236}">
                <a16:creationId xmlns:a16="http://schemas.microsoft.com/office/drawing/2014/main" id="{7889AF98-4E63-485A-97D0-4AA1BFA9A845}"/>
              </a:ext>
            </a:extLst>
          </p:cNvPr>
          <p:cNvPicPr>
            <a:picLocks noGrp="1" noChangeAspect="1"/>
          </p:cNvPicPr>
          <p:nvPr>
            <p:ph idx="1"/>
          </p:nvPr>
        </p:nvPicPr>
        <p:blipFill>
          <a:blip r:embed="rId2"/>
          <a:stretch>
            <a:fillRect/>
          </a:stretch>
        </p:blipFill>
        <p:spPr>
          <a:xfrm>
            <a:off x="-11512" y="1417638"/>
            <a:ext cx="9167024" cy="4417194"/>
          </a:xfrm>
        </p:spPr>
      </p:pic>
    </p:spTree>
    <p:extLst>
      <p:ext uri="{BB962C8B-B14F-4D97-AF65-F5344CB8AC3E}">
        <p14:creationId xmlns:p14="http://schemas.microsoft.com/office/powerpoint/2010/main" val="3648337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0AA5C3-8D89-4808-9FC6-0C3C8533EBE2}"/>
              </a:ext>
            </a:extLst>
          </p:cNvPr>
          <p:cNvSpPr>
            <a:spLocks noGrp="1"/>
          </p:cNvSpPr>
          <p:nvPr>
            <p:ph type="title"/>
          </p:nvPr>
        </p:nvSpPr>
        <p:spPr>
          <a:xfrm>
            <a:off x="722313" y="3696678"/>
            <a:ext cx="7772400" cy="1789722"/>
          </a:xfrm>
        </p:spPr>
        <p:txBody>
          <a:bodyPr>
            <a:normAutofit/>
          </a:bodyPr>
          <a:lstStyle/>
          <a:p>
            <a:r>
              <a:rPr lang="nl-NL" sz="3600" dirty="0"/>
              <a:t>Webinar m.b.t. force majeure-maatregelen n.a.v. de coronacrisis</a:t>
            </a:r>
            <a:endParaRPr lang="nl-BE" sz="3600" dirty="0"/>
          </a:p>
        </p:txBody>
      </p:sp>
      <p:sp>
        <p:nvSpPr>
          <p:cNvPr id="3" name="Tijdelijke aanduiding voor tekst 2">
            <a:extLst>
              <a:ext uri="{FF2B5EF4-FFF2-40B4-BE49-F238E27FC236}">
                <a16:creationId xmlns:a16="http://schemas.microsoft.com/office/drawing/2014/main" id="{2510DC36-C425-4A7D-999D-5F9057A095A3}"/>
              </a:ext>
            </a:extLst>
          </p:cNvPr>
          <p:cNvSpPr>
            <a:spLocks noGrp="1"/>
          </p:cNvSpPr>
          <p:nvPr>
            <p:ph type="body" idx="1"/>
          </p:nvPr>
        </p:nvSpPr>
        <p:spPr/>
        <p:txBody>
          <a:bodyPr>
            <a:normAutofit/>
          </a:bodyPr>
          <a:lstStyle/>
          <a:p>
            <a:r>
              <a:rPr lang="nl-NL" dirty="0"/>
              <a:t>Juni 2020</a:t>
            </a:r>
            <a:endParaRPr lang="nl-BE" dirty="0"/>
          </a:p>
          <a:p>
            <a:r>
              <a:rPr lang="nl-BE" b="1" dirty="0"/>
              <a:t>KA102, KA116</a:t>
            </a:r>
          </a:p>
        </p:txBody>
      </p:sp>
    </p:spTree>
    <p:extLst>
      <p:ext uri="{BB962C8B-B14F-4D97-AF65-F5344CB8AC3E}">
        <p14:creationId xmlns:p14="http://schemas.microsoft.com/office/powerpoint/2010/main" val="950073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13" name="Tijdelijke aanduiding voor inhoud 12" descr="Afbeelding met schermafbeelding&#10;&#10;Automatisch gegenereerde beschrijving">
            <a:extLst>
              <a:ext uri="{FF2B5EF4-FFF2-40B4-BE49-F238E27FC236}">
                <a16:creationId xmlns:a16="http://schemas.microsoft.com/office/drawing/2014/main" id="{D91E2A7C-AFEC-486A-8346-769A821B0D14}"/>
              </a:ext>
            </a:extLst>
          </p:cNvPr>
          <p:cNvPicPr>
            <a:picLocks noGrp="1" noChangeAspect="1"/>
          </p:cNvPicPr>
          <p:nvPr>
            <p:ph idx="1"/>
          </p:nvPr>
        </p:nvPicPr>
        <p:blipFill>
          <a:blip r:embed="rId2"/>
          <a:stretch>
            <a:fillRect/>
          </a:stretch>
        </p:blipFill>
        <p:spPr>
          <a:xfrm>
            <a:off x="22653" y="2166423"/>
            <a:ext cx="9098693" cy="3097633"/>
          </a:xfrm>
        </p:spPr>
      </p:pic>
    </p:spTree>
    <p:extLst>
      <p:ext uri="{BB962C8B-B14F-4D97-AF65-F5344CB8AC3E}">
        <p14:creationId xmlns:p14="http://schemas.microsoft.com/office/powerpoint/2010/main" val="988066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AE2A196A-95BF-48B6-AF4F-98EF4DF02857}"/>
              </a:ext>
            </a:extLst>
          </p:cNvPr>
          <p:cNvPicPr>
            <a:picLocks noGrp="1" noChangeAspect="1"/>
          </p:cNvPicPr>
          <p:nvPr>
            <p:ph idx="1"/>
          </p:nvPr>
        </p:nvPicPr>
        <p:blipFill>
          <a:blip r:embed="rId2"/>
          <a:stretch>
            <a:fillRect/>
          </a:stretch>
        </p:blipFill>
        <p:spPr>
          <a:xfrm>
            <a:off x="129746" y="1663733"/>
            <a:ext cx="8884508" cy="4096901"/>
          </a:xfrm>
        </p:spPr>
      </p:pic>
    </p:spTree>
    <p:extLst>
      <p:ext uri="{BB962C8B-B14F-4D97-AF65-F5344CB8AC3E}">
        <p14:creationId xmlns:p14="http://schemas.microsoft.com/office/powerpoint/2010/main" val="42220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09147762-D3EB-433E-AE6B-67626EB2A849}"/>
              </a:ext>
            </a:extLst>
          </p:cNvPr>
          <p:cNvPicPr>
            <a:picLocks noGrp="1" noChangeAspect="1"/>
          </p:cNvPicPr>
          <p:nvPr>
            <p:ph idx="1"/>
          </p:nvPr>
        </p:nvPicPr>
        <p:blipFill>
          <a:blip r:embed="rId2"/>
          <a:stretch>
            <a:fillRect/>
          </a:stretch>
        </p:blipFill>
        <p:spPr>
          <a:xfrm>
            <a:off x="44830" y="1522705"/>
            <a:ext cx="9054339" cy="4290170"/>
          </a:xfrm>
        </p:spPr>
      </p:pic>
    </p:spTree>
    <p:extLst>
      <p:ext uri="{BB962C8B-B14F-4D97-AF65-F5344CB8AC3E}">
        <p14:creationId xmlns:p14="http://schemas.microsoft.com/office/powerpoint/2010/main" val="800772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D8F5B-89F7-4EAE-ABE6-C2F155CBB0EA}"/>
              </a:ext>
            </a:extLst>
          </p:cNvPr>
          <p:cNvSpPr>
            <a:spLocks noGrp="1"/>
          </p:cNvSpPr>
          <p:nvPr>
            <p:ph type="title"/>
          </p:nvPr>
        </p:nvSpPr>
        <p:spPr/>
        <p:txBody>
          <a:bodyPr>
            <a:normAutofit/>
          </a:bodyPr>
          <a:lstStyle/>
          <a:p>
            <a:r>
              <a:rPr lang="nl-BE" sz="4000" dirty="0"/>
              <a:t>Q&amp;A</a:t>
            </a:r>
          </a:p>
        </p:txBody>
      </p:sp>
      <p:pic>
        <p:nvPicPr>
          <p:cNvPr id="4" name="Tijdelijke aanduiding voor inhoud 3">
            <a:extLst>
              <a:ext uri="{FF2B5EF4-FFF2-40B4-BE49-F238E27FC236}">
                <a16:creationId xmlns:a16="http://schemas.microsoft.com/office/drawing/2014/main" id="{78BE1081-B32A-4169-B3FE-2ADEBF713BF8}"/>
              </a:ext>
            </a:extLst>
          </p:cNvPr>
          <p:cNvPicPr>
            <a:picLocks noGrp="1" noChangeAspect="1"/>
          </p:cNvPicPr>
          <p:nvPr>
            <p:ph idx="1"/>
          </p:nvPr>
        </p:nvPicPr>
        <p:blipFill>
          <a:blip r:embed="rId2"/>
          <a:stretch>
            <a:fillRect/>
          </a:stretch>
        </p:blipFill>
        <p:spPr>
          <a:xfrm>
            <a:off x="2309018" y="1600200"/>
            <a:ext cx="4525963" cy="4525963"/>
          </a:xfrm>
          <a:prstGeom prst="rect">
            <a:avLst/>
          </a:prstGeom>
        </p:spPr>
      </p:pic>
    </p:spTree>
    <p:extLst>
      <p:ext uri="{BB962C8B-B14F-4D97-AF65-F5344CB8AC3E}">
        <p14:creationId xmlns:p14="http://schemas.microsoft.com/office/powerpoint/2010/main" val="945444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EA96A-9E92-4695-9FF3-C67A2680D480}"/>
              </a:ext>
            </a:extLst>
          </p:cNvPr>
          <p:cNvSpPr>
            <a:spLocks noGrp="1"/>
          </p:cNvSpPr>
          <p:nvPr>
            <p:ph type="title"/>
          </p:nvPr>
        </p:nvSpPr>
        <p:spPr/>
        <p:txBody>
          <a:bodyPr>
            <a:noAutofit/>
          </a:bodyPr>
          <a:lstStyle/>
          <a:p>
            <a:r>
              <a:rPr lang="nl-NL" sz="3600" dirty="0"/>
              <a:t>(2) Mobiliteit geannuleerd, deelnemer kon niet vertrekken</a:t>
            </a:r>
            <a:endParaRPr lang="nl-BE" sz="3600" dirty="0"/>
          </a:p>
        </p:txBody>
      </p:sp>
      <p:sp>
        <p:nvSpPr>
          <p:cNvPr id="3" name="Tijdelijke aanduiding voor inhoud 2">
            <a:extLst>
              <a:ext uri="{FF2B5EF4-FFF2-40B4-BE49-F238E27FC236}">
                <a16:creationId xmlns:a16="http://schemas.microsoft.com/office/drawing/2014/main" id="{C401E204-0646-4280-9328-41D94DEE42A8}"/>
              </a:ext>
            </a:extLst>
          </p:cNvPr>
          <p:cNvSpPr>
            <a:spLocks noGrp="1"/>
          </p:cNvSpPr>
          <p:nvPr>
            <p:ph idx="1"/>
          </p:nvPr>
        </p:nvSpPr>
        <p:spPr/>
        <p:txBody>
          <a:bodyPr>
            <a:normAutofit/>
          </a:bodyPr>
          <a:lstStyle/>
          <a:p>
            <a:r>
              <a:rPr lang="nl-BE" sz="2800" dirty="0"/>
              <a:t>Travel </a:t>
            </a:r>
            <a:r>
              <a:rPr lang="nl-BE" sz="2800" dirty="0" err="1"/>
              <a:t>cost</a:t>
            </a:r>
            <a:endParaRPr lang="nl-BE" sz="2800" dirty="0"/>
          </a:p>
          <a:p>
            <a:pPr lvl="1"/>
            <a:r>
              <a:rPr lang="nl-BE" sz="2400" dirty="0"/>
              <a:t>Forfait </a:t>
            </a:r>
            <a:r>
              <a:rPr lang="nl-BE" sz="1800" dirty="0"/>
              <a:t>(o.b.v. </a:t>
            </a:r>
            <a:r>
              <a:rPr lang="nl-BE" sz="1800" i="1" dirty="0" err="1">
                <a:hlinkClick r:id="rId2"/>
              </a:rPr>
              <a:t>distance</a:t>
            </a:r>
            <a:r>
              <a:rPr lang="nl-BE" sz="1800" i="1" dirty="0">
                <a:hlinkClick r:id="rId2"/>
              </a:rPr>
              <a:t> band</a:t>
            </a:r>
            <a:r>
              <a:rPr lang="nl-BE" sz="1800" dirty="0"/>
              <a:t>) </a:t>
            </a:r>
            <a:r>
              <a:rPr lang="nl-BE" sz="2400" u="sng" dirty="0"/>
              <a:t>moet</a:t>
            </a:r>
            <a:r>
              <a:rPr lang="nl-BE" sz="2400" dirty="0"/>
              <a:t> toegekend worden bij niet-recupereerbare kosten</a:t>
            </a:r>
          </a:p>
          <a:p>
            <a:pPr lvl="1"/>
            <a:r>
              <a:rPr lang="nl-NL" sz="2400" dirty="0" err="1"/>
              <a:t>Annulatie</a:t>
            </a:r>
            <a:r>
              <a:rPr lang="nl-NL" sz="2400" dirty="0"/>
              <a:t> </a:t>
            </a:r>
            <a:r>
              <a:rPr lang="nl-NL" sz="2400" dirty="0">
                <a:sym typeface="Wingdings" panose="05000000000000000000" pitchFamily="2" charset="2"/>
              </a:rPr>
              <a:t></a:t>
            </a:r>
            <a:r>
              <a:rPr lang="nl-NL" sz="2400" dirty="0"/>
              <a:t> hogere kosten: er </a:t>
            </a:r>
            <a:r>
              <a:rPr lang="nl-NL" sz="2400" u="sng" dirty="0"/>
              <a:t>mag</a:t>
            </a:r>
            <a:r>
              <a:rPr lang="nl-NL" sz="2400" dirty="0"/>
              <a:t> meer toegekend worden, o.b.v. reële kosten</a:t>
            </a:r>
          </a:p>
          <a:p>
            <a:pPr lvl="2"/>
            <a:r>
              <a:rPr lang="nl-BE" sz="2000" dirty="0"/>
              <a:t>Voorbeeld:  ticketprijs was al hoger dan forfait, moest volledig betaald worden &amp; kon niet gerecupereerd worden </a:t>
            </a:r>
          </a:p>
          <a:p>
            <a:r>
              <a:rPr lang="nl-BE" sz="2800" dirty="0" err="1"/>
              <a:t>Individual</a:t>
            </a:r>
            <a:r>
              <a:rPr lang="nl-BE" sz="2800" dirty="0"/>
              <a:t> support</a:t>
            </a:r>
          </a:p>
          <a:p>
            <a:pPr lvl="1"/>
            <a:r>
              <a:rPr lang="nl-NL" sz="2400" dirty="0"/>
              <a:t>Andere niet-recupereerbare kosten </a:t>
            </a:r>
            <a:r>
              <a:rPr lang="nl-NL" sz="2400" u="sng" dirty="0"/>
              <a:t>mogen</a:t>
            </a:r>
            <a:r>
              <a:rPr lang="nl-NL" sz="2400" dirty="0"/>
              <a:t> toegekend worden, o.b.v. forfait (bij voorkeur) of reële kosten</a:t>
            </a:r>
          </a:p>
          <a:p>
            <a:pPr lvl="2"/>
            <a:r>
              <a:rPr lang="nl-NL" sz="2000" dirty="0"/>
              <a:t>Voorbeeld: reeds betaalde huur niet gerecupereerd</a:t>
            </a:r>
          </a:p>
          <a:p>
            <a:pPr lvl="1"/>
            <a:endParaRPr lang="nl-BE" sz="2400" dirty="0"/>
          </a:p>
        </p:txBody>
      </p:sp>
    </p:spTree>
    <p:extLst>
      <p:ext uri="{BB962C8B-B14F-4D97-AF65-F5344CB8AC3E}">
        <p14:creationId xmlns:p14="http://schemas.microsoft.com/office/powerpoint/2010/main" val="482341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D98528-D684-4021-9793-CA2964680EC4}"/>
              </a:ext>
            </a:extLst>
          </p:cNvPr>
          <p:cNvSpPr>
            <a:spLocks noGrp="1"/>
          </p:cNvSpPr>
          <p:nvPr>
            <p:ph type="title"/>
          </p:nvPr>
        </p:nvSpPr>
        <p:spPr/>
        <p:txBody>
          <a:bodyPr>
            <a:noAutofit/>
          </a:bodyPr>
          <a:lstStyle/>
          <a:p>
            <a:r>
              <a:rPr lang="nl-NL" sz="3600" dirty="0"/>
              <a:t>(2) Mobiliteit geannuleerd, deelnemer kon niet vertrekken</a:t>
            </a:r>
            <a:endParaRPr lang="nl-BE" sz="3600" dirty="0"/>
          </a:p>
        </p:txBody>
      </p:sp>
      <p:sp>
        <p:nvSpPr>
          <p:cNvPr id="3" name="Tijdelijke aanduiding voor inhoud 2">
            <a:extLst>
              <a:ext uri="{FF2B5EF4-FFF2-40B4-BE49-F238E27FC236}">
                <a16:creationId xmlns:a16="http://schemas.microsoft.com/office/drawing/2014/main" id="{72800DD7-1B6A-43B4-A6E4-C0B0ED771103}"/>
              </a:ext>
            </a:extLst>
          </p:cNvPr>
          <p:cNvSpPr>
            <a:spLocks noGrp="1"/>
          </p:cNvSpPr>
          <p:nvPr>
            <p:ph idx="1"/>
          </p:nvPr>
        </p:nvSpPr>
        <p:spPr/>
        <p:txBody>
          <a:bodyPr>
            <a:normAutofit/>
          </a:bodyPr>
          <a:lstStyle/>
          <a:p>
            <a:r>
              <a:rPr lang="nl-BE" sz="2800" dirty="0"/>
              <a:t>Invoer in MT+</a:t>
            </a:r>
          </a:p>
          <a:p>
            <a:pPr lvl="1"/>
            <a:r>
              <a:rPr lang="nl-BE" sz="2400" dirty="0"/>
              <a:t>Registreer de mobiliteit en deelnemersgegevens</a:t>
            </a:r>
          </a:p>
          <a:p>
            <a:pPr lvl="1"/>
            <a:r>
              <a:rPr lang="nl-BE" sz="2400" dirty="0"/>
              <a:t>Duid force majeure aan </a:t>
            </a:r>
          </a:p>
          <a:p>
            <a:pPr lvl="1"/>
            <a:r>
              <a:rPr lang="nl-BE" sz="2400" dirty="0"/>
              <a:t>Verduidelijk de situatie bij force majeure opmerkingen</a:t>
            </a:r>
          </a:p>
          <a:p>
            <a:pPr lvl="1"/>
            <a:r>
              <a:rPr lang="nl-BE" sz="2400" b="1" dirty="0"/>
              <a:t>Registreer dezelfde datum als start- en einddatum</a:t>
            </a:r>
          </a:p>
          <a:p>
            <a:pPr lvl="1"/>
            <a:r>
              <a:rPr lang="nl-BE" sz="2400" dirty="0"/>
              <a:t>Travel </a:t>
            </a:r>
            <a:r>
              <a:rPr lang="nl-BE" sz="2400" dirty="0" err="1"/>
              <a:t>grant</a:t>
            </a:r>
            <a:r>
              <a:rPr lang="nl-BE" sz="2400" dirty="0"/>
              <a:t>’ en ‘</a:t>
            </a:r>
            <a:r>
              <a:rPr lang="nl-BE" sz="2400" dirty="0" err="1"/>
              <a:t>individual</a:t>
            </a:r>
            <a:r>
              <a:rPr lang="nl-BE" sz="2400" dirty="0"/>
              <a:t> support’ worden bewerkbaar</a:t>
            </a:r>
          </a:p>
          <a:p>
            <a:pPr lvl="2"/>
            <a:r>
              <a:rPr lang="nl-BE" sz="2000" dirty="0"/>
              <a:t>Forfaits worden berekend</a:t>
            </a:r>
          </a:p>
          <a:p>
            <a:pPr lvl="2"/>
            <a:r>
              <a:rPr lang="nl-BE" sz="2000" dirty="0"/>
              <a:t>Je kan de bedragen zelf aanpassen o.b.v. reële kosten of op nul zetten</a:t>
            </a:r>
          </a:p>
        </p:txBody>
      </p:sp>
    </p:spTree>
    <p:extLst>
      <p:ext uri="{BB962C8B-B14F-4D97-AF65-F5344CB8AC3E}">
        <p14:creationId xmlns:p14="http://schemas.microsoft.com/office/powerpoint/2010/main" val="2705443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177367-61E7-41C3-9CBE-08AE0B78BF19}"/>
              </a:ext>
            </a:extLst>
          </p:cNvPr>
          <p:cNvSpPr>
            <a:spLocks noGrp="1"/>
          </p:cNvSpPr>
          <p:nvPr>
            <p:ph type="title"/>
          </p:nvPr>
        </p:nvSpPr>
        <p:spPr/>
        <p:txBody>
          <a:bodyPr>
            <a:noAutofit/>
          </a:bodyPr>
          <a:lstStyle/>
          <a:p>
            <a:r>
              <a:rPr lang="nl-NL" sz="3600" dirty="0"/>
              <a:t>(2) Mobiliteit geannuleerd, deelnemer kon niet vertrekken</a:t>
            </a:r>
            <a:endParaRPr lang="nl-BE" sz="3600" dirty="0"/>
          </a:p>
        </p:txBody>
      </p:sp>
      <p:sp>
        <p:nvSpPr>
          <p:cNvPr id="3" name="Tijdelijke aanduiding voor inhoud 2">
            <a:extLst>
              <a:ext uri="{FF2B5EF4-FFF2-40B4-BE49-F238E27FC236}">
                <a16:creationId xmlns:a16="http://schemas.microsoft.com/office/drawing/2014/main" id="{007AAFAE-B5FA-4172-80F9-C1AFC3D22197}"/>
              </a:ext>
            </a:extLst>
          </p:cNvPr>
          <p:cNvSpPr>
            <a:spLocks noGrp="1"/>
          </p:cNvSpPr>
          <p:nvPr>
            <p:ph idx="1"/>
          </p:nvPr>
        </p:nvSpPr>
        <p:spPr/>
        <p:txBody>
          <a:bodyPr>
            <a:normAutofit/>
          </a:bodyPr>
          <a:lstStyle/>
          <a:p>
            <a:pPr marL="0" indent="0">
              <a:buNone/>
            </a:pPr>
            <a:r>
              <a:rPr lang="nl-BE" sz="2000" b="1" dirty="0"/>
              <a:t>Voorbeeld</a:t>
            </a:r>
            <a:r>
              <a:rPr lang="nl-BE" sz="2000" dirty="0"/>
              <a:t>: </a:t>
            </a:r>
            <a:r>
              <a:rPr lang="nl-NL" sz="2000" dirty="0"/>
              <a:t>Sofie ging midden april 3 weken stage lopen in Madrid. Deze is door de coronacrisis geannuleerd. Zowel de vliegtickets naar als het verblijf in Madrid konden niet gerecupereerd worden.</a:t>
            </a:r>
          </a:p>
          <a:p>
            <a:pPr marL="0" indent="0">
              <a:buNone/>
            </a:pPr>
            <a:endParaRPr lang="nl-NL" sz="1900" dirty="0"/>
          </a:p>
          <a:p>
            <a:r>
              <a:rPr lang="nl-NL" sz="1800" dirty="0"/>
              <a:t>Force majeure aanduiden</a:t>
            </a:r>
          </a:p>
          <a:p>
            <a:r>
              <a:rPr lang="nl-NL" sz="1800" dirty="0"/>
              <a:t>Registreer één dag: 15/04/2020-15/04/2020</a:t>
            </a:r>
          </a:p>
          <a:p>
            <a:r>
              <a:rPr lang="nl-NL" sz="1800" dirty="0"/>
              <a:t>Verduidelijk: “Coronacrisis: activiteit midden april 2020 geannuleerd. Er waren niet-recupereerbare verblijfs- en reiskosten.”</a:t>
            </a:r>
          </a:p>
          <a:p>
            <a:pPr marL="0" indent="0">
              <a:buNone/>
            </a:pPr>
            <a:r>
              <a:rPr lang="nl-NL" sz="1800" dirty="0">
                <a:sym typeface="Wingdings" panose="05000000000000000000" pitchFamily="2" charset="2"/>
              </a:rPr>
              <a:t> Afhankelijk van de keuzes die de instelling maakt maar bv.:</a:t>
            </a:r>
            <a:endParaRPr lang="nl-NL" sz="1800" dirty="0"/>
          </a:p>
          <a:p>
            <a:pPr lvl="1"/>
            <a:r>
              <a:rPr lang="nl-NL" sz="1800" dirty="0"/>
              <a:t>Travel </a:t>
            </a:r>
            <a:r>
              <a:rPr lang="nl-NL" sz="1800" dirty="0" err="1"/>
              <a:t>costs</a:t>
            </a:r>
            <a:r>
              <a:rPr lang="nl-NL" sz="1800" dirty="0"/>
              <a:t>: forfait naar Madrid (= het minimum bij niet-recupereerbare kosten)</a:t>
            </a:r>
          </a:p>
          <a:p>
            <a:pPr lvl="1"/>
            <a:r>
              <a:rPr lang="nl-NL" sz="1800" dirty="0" err="1"/>
              <a:t>Individual</a:t>
            </a:r>
            <a:r>
              <a:rPr lang="nl-NL" sz="1800" dirty="0"/>
              <a:t> support: niet-recupereerbare kosten verblijf (manueel)</a:t>
            </a:r>
          </a:p>
          <a:p>
            <a:pPr marL="0" indent="0">
              <a:buNone/>
            </a:pPr>
            <a:endParaRPr lang="nl-NL" sz="2400" dirty="0"/>
          </a:p>
          <a:p>
            <a:pPr marL="0" indent="0">
              <a:buNone/>
            </a:pPr>
            <a:endParaRPr lang="nl-BE" sz="2800" dirty="0"/>
          </a:p>
        </p:txBody>
      </p:sp>
    </p:spTree>
    <p:extLst>
      <p:ext uri="{BB962C8B-B14F-4D97-AF65-F5344CB8AC3E}">
        <p14:creationId xmlns:p14="http://schemas.microsoft.com/office/powerpoint/2010/main" val="1063131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13" name="Tijdelijke aanduiding voor inhoud 12" descr="Afbeelding met schermafbeelding&#10;&#10;Automatisch gegenereerde beschrijving">
            <a:extLst>
              <a:ext uri="{FF2B5EF4-FFF2-40B4-BE49-F238E27FC236}">
                <a16:creationId xmlns:a16="http://schemas.microsoft.com/office/drawing/2014/main" id="{D91E2A7C-AFEC-486A-8346-769A821B0D14}"/>
              </a:ext>
            </a:extLst>
          </p:cNvPr>
          <p:cNvPicPr>
            <a:picLocks noGrp="1" noChangeAspect="1"/>
          </p:cNvPicPr>
          <p:nvPr>
            <p:ph idx="1"/>
          </p:nvPr>
        </p:nvPicPr>
        <p:blipFill>
          <a:blip r:embed="rId2"/>
          <a:stretch>
            <a:fillRect/>
          </a:stretch>
        </p:blipFill>
        <p:spPr>
          <a:xfrm>
            <a:off x="22653" y="2166423"/>
            <a:ext cx="9098693" cy="3097633"/>
          </a:xfrm>
        </p:spPr>
      </p:pic>
    </p:spTree>
    <p:extLst>
      <p:ext uri="{BB962C8B-B14F-4D97-AF65-F5344CB8AC3E}">
        <p14:creationId xmlns:p14="http://schemas.microsoft.com/office/powerpoint/2010/main" val="3191986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AE2A196A-95BF-48B6-AF4F-98EF4DF02857}"/>
              </a:ext>
            </a:extLst>
          </p:cNvPr>
          <p:cNvPicPr>
            <a:picLocks noGrp="1" noChangeAspect="1"/>
          </p:cNvPicPr>
          <p:nvPr>
            <p:ph idx="1"/>
          </p:nvPr>
        </p:nvPicPr>
        <p:blipFill>
          <a:blip r:embed="rId2"/>
          <a:stretch>
            <a:fillRect/>
          </a:stretch>
        </p:blipFill>
        <p:spPr>
          <a:xfrm>
            <a:off x="129746" y="1663733"/>
            <a:ext cx="8884508" cy="4096901"/>
          </a:xfrm>
        </p:spPr>
      </p:pic>
    </p:spTree>
    <p:extLst>
      <p:ext uri="{BB962C8B-B14F-4D97-AF65-F5344CB8AC3E}">
        <p14:creationId xmlns:p14="http://schemas.microsoft.com/office/powerpoint/2010/main" val="1480462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09147762-D3EB-433E-AE6B-67626EB2A849}"/>
              </a:ext>
            </a:extLst>
          </p:cNvPr>
          <p:cNvPicPr>
            <a:picLocks noGrp="1" noChangeAspect="1"/>
          </p:cNvPicPr>
          <p:nvPr>
            <p:ph idx="1"/>
          </p:nvPr>
        </p:nvPicPr>
        <p:blipFill>
          <a:blip r:embed="rId2"/>
          <a:stretch>
            <a:fillRect/>
          </a:stretch>
        </p:blipFill>
        <p:spPr>
          <a:xfrm>
            <a:off x="44830" y="1522705"/>
            <a:ext cx="9054339" cy="4290170"/>
          </a:xfrm>
        </p:spPr>
      </p:pic>
    </p:spTree>
    <p:extLst>
      <p:ext uri="{BB962C8B-B14F-4D97-AF65-F5344CB8AC3E}">
        <p14:creationId xmlns:p14="http://schemas.microsoft.com/office/powerpoint/2010/main" val="3724795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69BAB9-3086-43D9-B6BE-7ECA4C5E2E1C}"/>
              </a:ext>
            </a:extLst>
          </p:cNvPr>
          <p:cNvSpPr>
            <a:spLocks noGrp="1"/>
          </p:cNvSpPr>
          <p:nvPr>
            <p:ph type="title"/>
          </p:nvPr>
        </p:nvSpPr>
        <p:spPr/>
        <p:txBody>
          <a:bodyPr/>
          <a:lstStyle/>
          <a:p>
            <a:r>
              <a:rPr lang="nl-BE" dirty="0"/>
              <a:t>Inleiding</a:t>
            </a:r>
          </a:p>
        </p:txBody>
      </p:sp>
    </p:spTree>
    <p:extLst>
      <p:ext uri="{BB962C8B-B14F-4D97-AF65-F5344CB8AC3E}">
        <p14:creationId xmlns:p14="http://schemas.microsoft.com/office/powerpoint/2010/main" val="147382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D8F5B-89F7-4EAE-ABE6-C2F155CBB0EA}"/>
              </a:ext>
            </a:extLst>
          </p:cNvPr>
          <p:cNvSpPr>
            <a:spLocks noGrp="1"/>
          </p:cNvSpPr>
          <p:nvPr>
            <p:ph type="title"/>
          </p:nvPr>
        </p:nvSpPr>
        <p:spPr/>
        <p:txBody>
          <a:bodyPr>
            <a:normAutofit/>
          </a:bodyPr>
          <a:lstStyle/>
          <a:p>
            <a:r>
              <a:rPr lang="nl-BE" sz="4000" dirty="0"/>
              <a:t>Q&amp;A</a:t>
            </a:r>
          </a:p>
        </p:txBody>
      </p:sp>
      <p:pic>
        <p:nvPicPr>
          <p:cNvPr id="4" name="Tijdelijke aanduiding voor inhoud 3">
            <a:extLst>
              <a:ext uri="{FF2B5EF4-FFF2-40B4-BE49-F238E27FC236}">
                <a16:creationId xmlns:a16="http://schemas.microsoft.com/office/drawing/2014/main" id="{78BE1081-B32A-4169-B3FE-2ADEBF713BF8}"/>
              </a:ext>
            </a:extLst>
          </p:cNvPr>
          <p:cNvPicPr>
            <a:picLocks noGrp="1" noChangeAspect="1"/>
          </p:cNvPicPr>
          <p:nvPr>
            <p:ph idx="1"/>
          </p:nvPr>
        </p:nvPicPr>
        <p:blipFill>
          <a:blip r:embed="rId2"/>
          <a:stretch>
            <a:fillRect/>
          </a:stretch>
        </p:blipFill>
        <p:spPr>
          <a:xfrm>
            <a:off x="2309018" y="1600200"/>
            <a:ext cx="4525963" cy="4525963"/>
          </a:xfrm>
          <a:prstGeom prst="rect">
            <a:avLst/>
          </a:prstGeom>
        </p:spPr>
      </p:pic>
    </p:spTree>
    <p:extLst>
      <p:ext uri="{BB962C8B-B14F-4D97-AF65-F5344CB8AC3E}">
        <p14:creationId xmlns:p14="http://schemas.microsoft.com/office/powerpoint/2010/main" val="2347254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EA96A-9E92-4695-9FF3-C67A2680D480}"/>
              </a:ext>
            </a:extLst>
          </p:cNvPr>
          <p:cNvSpPr>
            <a:spLocks noGrp="1"/>
          </p:cNvSpPr>
          <p:nvPr>
            <p:ph type="title"/>
          </p:nvPr>
        </p:nvSpPr>
        <p:spPr/>
        <p:txBody>
          <a:bodyPr>
            <a:noAutofit/>
          </a:bodyPr>
          <a:lstStyle/>
          <a:p>
            <a:r>
              <a:rPr lang="nl-NL" sz="3600" dirty="0"/>
              <a:t>(3) Mobiliteit stopgezet, deelnemer (tijdelijk/definitief) terug naar huis</a:t>
            </a:r>
            <a:endParaRPr lang="nl-BE" sz="3600" dirty="0"/>
          </a:p>
        </p:txBody>
      </p:sp>
      <p:sp>
        <p:nvSpPr>
          <p:cNvPr id="3" name="Tijdelijke aanduiding voor inhoud 2">
            <a:extLst>
              <a:ext uri="{FF2B5EF4-FFF2-40B4-BE49-F238E27FC236}">
                <a16:creationId xmlns:a16="http://schemas.microsoft.com/office/drawing/2014/main" id="{C401E204-0646-4280-9328-41D94DEE42A8}"/>
              </a:ext>
            </a:extLst>
          </p:cNvPr>
          <p:cNvSpPr>
            <a:spLocks noGrp="1"/>
          </p:cNvSpPr>
          <p:nvPr>
            <p:ph idx="1"/>
          </p:nvPr>
        </p:nvSpPr>
        <p:spPr>
          <a:xfrm>
            <a:off x="457200" y="1600199"/>
            <a:ext cx="8229600" cy="5171303"/>
          </a:xfrm>
        </p:spPr>
        <p:txBody>
          <a:bodyPr>
            <a:normAutofit lnSpcReduction="10000"/>
          </a:bodyPr>
          <a:lstStyle/>
          <a:p>
            <a:r>
              <a:rPr lang="nl-BE" sz="2800" dirty="0"/>
              <a:t>Travel </a:t>
            </a:r>
            <a:r>
              <a:rPr lang="nl-BE" sz="2800" dirty="0" err="1"/>
              <a:t>cost</a:t>
            </a:r>
            <a:endParaRPr lang="nl-BE" sz="2800" dirty="0"/>
          </a:p>
          <a:p>
            <a:pPr lvl="1"/>
            <a:r>
              <a:rPr lang="nl-BE" sz="2400" dirty="0"/>
              <a:t>Forfait </a:t>
            </a:r>
            <a:r>
              <a:rPr lang="nl-BE" sz="1800" dirty="0"/>
              <a:t>(o.b.v. </a:t>
            </a:r>
            <a:r>
              <a:rPr lang="nl-BE" sz="1800" i="1" dirty="0" err="1">
                <a:hlinkClick r:id="rId2"/>
              </a:rPr>
              <a:t>distance</a:t>
            </a:r>
            <a:r>
              <a:rPr lang="nl-BE" sz="1800" i="1" dirty="0">
                <a:hlinkClick r:id="rId2"/>
              </a:rPr>
              <a:t> band</a:t>
            </a:r>
            <a:r>
              <a:rPr lang="nl-BE" sz="1800" dirty="0"/>
              <a:t>) </a:t>
            </a:r>
            <a:r>
              <a:rPr lang="nl-BE" sz="2400" u="sng" dirty="0"/>
              <a:t>moet</a:t>
            </a:r>
            <a:r>
              <a:rPr lang="nl-BE" sz="2400" dirty="0"/>
              <a:t> toegekend worden</a:t>
            </a:r>
          </a:p>
          <a:p>
            <a:pPr lvl="1"/>
            <a:r>
              <a:rPr lang="nl-BE" sz="2400" dirty="0"/>
              <a:t>Hogere kosten? Er </a:t>
            </a:r>
            <a:r>
              <a:rPr lang="nl-BE" sz="2400" u="sng" dirty="0"/>
              <a:t>mag</a:t>
            </a:r>
            <a:r>
              <a:rPr lang="nl-BE" sz="2400" dirty="0"/>
              <a:t> meer toegekend worden, o.b.v. reële kosten</a:t>
            </a:r>
          </a:p>
          <a:p>
            <a:pPr lvl="2"/>
            <a:r>
              <a:rPr lang="nl-BE" sz="2000" dirty="0"/>
              <a:t>Voorbeeld: extra vliegtickets gekocht</a:t>
            </a:r>
            <a:endParaRPr lang="nl-BE" sz="2400" dirty="0"/>
          </a:p>
          <a:p>
            <a:r>
              <a:rPr lang="nl-BE" sz="2800" dirty="0" err="1"/>
              <a:t>Individual</a:t>
            </a:r>
            <a:r>
              <a:rPr lang="nl-BE" sz="2800" dirty="0"/>
              <a:t> support</a:t>
            </a:r>
          </a:p>
          <a:p>
            <a:pPr lvl="1"/>
            <a:r>
              <a:rPr lang="nl-BE" sz="2400" dirty="0"/>
              <a:t>Forfait </a:t>
            </a:r>
            <a:r>
              <a:rPr lang="nl-BE" sz="2400" u="sng" dirty="0"/>
              <a:t>moet</a:t>
            </a:r>
            <a:r>
              <a:rPr lang="nl-BE" sz="2400" dirty="0"/>
              <a:t> toegekend worden voor </a:t>
            </a:r>
            <a:r>
              <a:rPr lang="nl-BE" sz="2400" i="1" dirty="0"/>
              <a:t>effectieve</a:t>
            </a:r>
            <a:r>
              <a:rPr lang="nl-BE" sz="2400" dirty="0"/>
              <a:t> duur activiteit in het buitenland</a:t>
            </a:r>
          </a:p>
          <a:p>
            <a:pPr lvl="1"/>
            <a:r>
              <a:rPr lang="nl-BE" sz="2400" dirty="0"/>
              <a:t>Kosten </a:t>
            </a:r>
            <a:r>
              <a:rPr lang="nl-BE" sz="2400" i="1" dirty="0"/>
              <a:t>voorziene</a:t>
            </a:r>
            <a:r>
              <a:rPr lang="nl-BE" sz="2400" dirty="0"/>
              <a:t> verblijfsduur</a:t>
            </a:r>
            <a:r>
              <a:rPr lang="nl-BE" sz="2400" dirty="0">
                <a:sym typeface="Wingdings" panose="05000000000000000000" pitchFamily="2" charset="2"/>
              </a:rPr>
              <a:t> </a:t>
            </a:r>
            <a:r>
              <a:rPr lang="nl-BE" sz="2400" u="sng" dirty="0">
                <a:sym typeface="Wingdings" panose="05000000000000000000" pitchFamily="2" charset="2"/>
              </a:rPr>
              <a:t>mogen</a:t>
            </a:r>
            <a:r>
              <a:rPr lang="nl-BE" sz="2400" dirty="0">
                <a:sym typeface="Wingdings" panose="05000000000000000000" pitchFamily="2" charset="2"/>
              </a:rPr>
              <a:t> toegekend worden, o.b.v. forfait (bij voorkeur) of reële kosten als:</a:t>
            </a:r>
          </a:p>
          <a:p>
            <a:pPr lvl="2"/>
            <a:r>
              <a:rPr lang="nl-BE" sz="2000" dirty="0">
                <a:sym typeface="Wingdings" panose="05000000000000000000" pitchFamily="2" charset="2"/>
              </a:rPr>
              <a:t>Aan (online) alternatieve activiteiten wordt deelgenomen, OF</a:t>
            </a:r>
          </a:p>
          <a:p>
            <a:pPr lvl="2"/>
            <a:r>
              <a:rPr lang="nl-BE" sz="2000" dirty="0">
                <a:sym typeface="Wingdings" panose="05000000000000000000" pitchFamily="2" charset="2"/>
              </a:rPr>
              <a:t>Verdere kosten verbonden aan het geannuleerde verblijf niet gerecupereerd worden. Voorbeeld: verdere huur accommodatie</a:t>
            </a:r>
            <a:endParaRPr lang="nl-BE" sz="2000" dirty="0"/>
          </a:p>
          <a:p>
            <a:pPr lvl="1"/>
            <a:endParaRPr lang="nl-BE" sz="2400" dirty="0"/>
          </a:p>
        </p:txBody>
      </p:sp>
    </p:spTree>
    <p:extLst>
      <p:ext uri="{BB962C8B-B14F-4D97-AF65-F5344CB8AC3E}">
        <p14:creationId xmlns:p14="http://schemas.microsoft.com/office/powerpoint/2010/main" val="2489634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D98528-D684-4021-9793-CA2964680EC4}"/>
              </a:ext>
            </a:extLst>
          </p:cNvPr>
          <p:cNvSpPr>
            <a:spLocks noGrp="1"/>
          </p:cNvSpPr>
          <p:nvPr>
            <p:ph type="title"/>
          </p:nvPr>
        </p:nvSpPr>
        <p:spPr/>
        <p:txBody>
          <a:bodyPr>
            <a:noAutofit/>
          </a:bodyPr>
          <a:lstStyle/>
          <a:p>
            <a:r>
              <a:rPr lang="nl-NL" sz="3600" dirty="0"/>
              <a:t>(3) Mobiliteit stopgezet, deelnemer (tijdelijk/definitief) terug naar huis</a:t>
            </a:r>
            <a:endParaRPr lang="nl-BE" sz="3600" dirty="0"/>
          </a:p>
        </p:txBody>
      </p:sp>
      <p:sp>
        <p:nvSpPr>
          <p:cNvPr id="3" name="Tijdelijke aanduiding voor inhoud 2">
            <a:extLst>
              <a:ext uri="{FF2B5EF4-FFF2-40B4-BE49-F238E27FC236}">
                <a16:creationId xmlns:a16="http://schemas.microsoft.com/office/drawing/2014/main" id="{72800DD7-1B6A-43B4-A6E4-C0B0ED771103}"/>
              </a:ext>
            </a:extLst>
          </p:cNvPr>
          <p:cNvSpPr>
            <a:spLocks noGrp="1"/>
          </p:cNvSpPr>
          <p:nvPr>
            <p:ph idx="1"/>
          </p:nvPr>
        </p:nvSpPr>
        <p:spPr/>
        <p:txBody>
          <a:bodyPr>
            <a:normAutofit lnSpcReduction="10000"/>
          </a:bodyPr>
          <a:lstStyle/>
          <a:p>
            <a:r>
              <a:rPr lang="nl-BE" sz="2800" dirty="0"/>
              <a:t>Invoer in MT+</a:t>
            </a:r>
          </a:p>
          <a:p>
            <a:pPr lvl="1"/>
            <a:r>
              <a:rPr lang="nl-BE" sz="2400" dirty="0"/>
              <a:t>Registreer de mobiliteit en deelnemersgegevens</a:t>
            </a:r>
          </a:p>
          <a:p>
            <a:pPr lvl="1"/>
            <a:r>
              <a:rPr lang="nl-BE" sz="2400" dirty="0"/>
              <a:t>Duid force majeure aan</a:t>
            </a:r>
          </a:p>
          <a:p>
            <a:pPr lvl="1"/>
            <a:r>
              <a:rPr lang="nl-BE" sz="2400" dirty="0"/>
              <a:t>Verduidelijk de situatie bij force majeure opmerkingen</a:t>
            </a:r>
          </a:p>
          <a:p>
            <a:pPr lvl="1"/>
            <a:r>
              <a:rPr lang="nl-BE" sz="2400" b="1" dirty="0"/>
              <a:t>Registreer de werkelijke duur v/h verblijf i/h buitenland</a:t>
            </a:r>
          </a:p>
          <a:p>
            <a:pPr lvl="1"/>
            <a:r>
              <a:rPr lang="nl-BE" sz="2400" dirty="0"/>
              <a:t>Travel </a:t>
            </a:r>
            <a:r>
              <a:rPr lang="nl-BE" sz="2400" dirty="0" err="1"/>
              <a:t>grant</a:t>
            </a:r>
            <a:r>
              <a:rPr lang="nl-BE" sz="2400" dirty="0"/>
              <a:t>’ en ‘</a:t>
            </a:r>
            <a:r>
              <a:rPr lang="nl-BE" sz="2400" dirty="0" err="1"/>
              <a:t>individual</a:t>
            </a:r>
            <a:r>
              <a:rPr lang="nl-BE" sz="2400" dirty="0"/>
              <a:t> support’ worden bewerkbaar</a:t>
            </a:r>
          </a:p>
          <a:p>
            <a:pPr lvl="2"/>
            <a:r>
              <a:rPr lang="nl-BE" sz="2000" dirty="0"/>
              <a:t>Forfaits worden berekend</a:t>
            </a:r>
          </a:p>
          <a:p>
            <a:pPr lvl="2"/>
            <a:r>
              <a:rPr lang="nl-BE" sz="2000" dirty="0"/>
              <a:t>Je kan de bedragen zelf aanpassen</a:t>
            </a:r>
          </a:p>
          <a:p>
            <a:pPr lvl="1"/>
            <a:r>
              <a:rPr lang="nl-BE" sz="2400" dirty="0"/>
              <a:t>Gebruik ‘</a:t>
            </a:r>
            <a:r>
              <a:rPr lang="nl-BE" sz="2400" dirty="0" err="1"/>
              <a:t>interruption</a:t>
            </a:r>
            <a:r>
              <a:rPr lang="nl-BE" sz="2400" dirty="0"/>
              <a:t> </a:t>
            </a:r>
            <a:r>
              <a:rPr lang="nl-BE" sz="2400" dirty="0" err="1"/>
              <a:t>days</a:t>
            </a:r>
            <a:r>
              <a:rPr lang="nl-BE" sz="2400" dirty="0"/>
              <a:t>’ bij tijdelijke stopzetting</a:t>
            </a:r>
          </a:p>
          <a:p>
            <a:pPr lvl="1"/>
            <a:endParaRPr lang="nl-BE" dirty="0"/>
          </a:p>
        </p:txBody>
      </p:sp>
    </p:spTree>
    <p:extLst>
      <p:ext uri="{BB962C8B-B14F-4D97-AF65-F5344CB8AC3E}">
        <p14:creationId xmlns:p14="http://schemas.microsoft.com/office/powerpoint/2010/main" val="3826536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EC7AF9-6902-43B5-A31A-8972CC3563E5}"/>
              </a:ext>
            </a:extLst>
          </p:cNvPr>
          <p:cNvSpPr>
            <a:spLocks noGrp="1"/>
          </p:cNvSpPr>
          <p:nvPr>
            <p:ph type="title"/>
          </p:nvPr>
        </p:nvSpPr>
        <p:spPr/>
        <p:txBody>
          <a:bodyPr>
            <a:normAutofit fontScale="90000"/>
          </a:bodyPr>
          <a:lstStyle/>
          <a:p>
            <a:r>
              <a:rPr lang="nl-NL" sz="4000" dirty="0"/>
              <a:t>(3) Mobiliteit stopgezet, deelnemer (tijdelijk/definitief) terug naar huis</a:t>
            </a:r>
            <a:endParaRPr lang="nl-BE" sz="4000" dirty="0"/>
          </a:p>
        </p:txBody>
      </p:sp>
      <p:sp>
        <p:nvSpPr>
          <p:cNvPr id="3" name="Tijdelijke aanduiding voor inhoud 2">
            <a:extLst>
              <a:ext uri="{FF2B5EF4-FFF2-40B4-BE49-F238E27FC236}">
                <a16:creationId xmlns:a16="http://schemas.microsoft.com/office/drawing/2014/main" id="{11F1D1EA-4771-4460-B22C-7C60E39D1962}"/>
              </a:ext>
            </a:extLst>
          </p:cNvPr>
          <p:cNvSpPr>
            <a:spLocks noGrp="1"/>
          </p:cNvSpPr>
          <p:nvPr>
            <p:ph idx="1"/>
          </p:nvPr>
        </p:nvSpPr>
        <p:spPr>
          <a:xfrm>
            <a:off x="457200" y="1600200"/>
            <a:ext cx="8229600" cy="4983162"/>
          </a:xfrm>
        </p:spPr>
        <p:txBody>
          <a:bodyPr>
            <a:normAutofit fontScale="92500" lnSpcReduction="10000"/>
          </a:bodyPr>
          <a:lstStyle/>
          <a:p>
            <a:r>
              <a:rPr lang="nl-BE" sz="2000" b="1" dirty="0"/>
              <a:t>Voorbeeld</a:t>
            </a:r>
            <a:r>
              <a:rPr lang="nl-BE" sz="2000" dirty="0"/>
              <a:t>: </a:t>
            </a:r>
            <a:r>
              <a:rPr lang="nl-NL" sz="2000" dirty="0"/>
              <a:t>Sofie ging midden maart 3 weken stage lopen in Madrid. Na twee dagen werd de fysieke activiteit stopgezet en keerde Sofie naar huis terug. De rest van de voorziene periode, deed ze thuis telewerk. Sofie kocht extra vliegtickets om vervroegd naar huis te komen en het resterende verblijf in Madrid kon niet gerecupereerd worden.</a:t>
            </a:r>
          </a:p>
          <a:p>
            <a:endParaRPr lang="nl-NL" sz="2000" dirty="0"/>
          </a:p>
          <a:p>
            <a:r>
              <a:rPr lang="nl-NL" sz="1800" dirty="0"/>
              <a:t>Force majeure aanduiden</a:t>
            </a:r>
          </a:p>
          <a:p>
            <a:r>
              <a:rPr lang="nl-NL" sz="1800" dirty="0"/>
              <a:t>Registreer werkelijke periode: 15/03/20-16/03/20</a:t>
            </a:r>
          </a:p>
          <a:p>
            <a:r>
              <a:rPr lang="nl-NL" sz="1800" dirty="0"/>
              <a:t>Verduidelijk: “Coronacrisis: activiteit midden maart 2020 vervroegd stopgezet, deelnemer keerde vervroegd naar huis. Er waren niet-recupereerbare kosten. De deelnemer moest extra vliegtickets kopen en het resterende verblijf werd niet vergoed.”</a:t>
            </a:r>
          </a:p>
          <a:p>
            <a:pPr marL="0" indent="0">
              <a:buNone/>
            </a:pPr>
            <a:r>
              <a:rPr lang="nl-NL" sz="1800" dirty="0">
                <a:sym typeface="Wingdings" panose="05000000000000000000" pitchFamily="2" charset="2"/>
              </a:rPr>
              <a:t> Afhankelijk van de keuzes die de instelling maakt maar bv.:</a:t>
            </a:r>
            <a:endParaRPr lang="nl-NL" sz="1800" dirty="0"/>
          </a:p>
          <a:p>
            <a:pPr lvl="1"/>
            <a:r>
              <a:rPr lang="nl-NL" sz="1800" dirty="0"/>
              <a:t>Travel </a:t>
            </a:r>
            <a:r>
              <a:rPr lang="nl-NL" sz="1800" dirty="0" err="1"/>
              <a:t>cost</a:t>
            </a:r>
            <a:r>
              <a:rPr lang="nl-NL" sz="1800" dirty="0"/>
              <a:t>: manueel: forfait naar Madrid (= het minimum) + kosten extra vliegtickets </a:t>
            </a:r>
          </a:p>
          <a:p>
            <a:pPr lvl="1"/>
            <a:r>
              <a:rPr lang="nl-NL" sz="1800" dirty="0" err="1"/>
              <a:t>Individual</a:t>
            </a:r>
            <a:r>
              <a:rPr lang="nl-NL" sz="1800" dirty="0"/>
              <a:t> support: forfait werkelijke periode van 2 dagen (=  het minimum) OF forfait 2 dagen + reële kosten OF forfait voor 3 weken</a:t>
            </a:r>
          </a:p>
          <a:p>
            <a:pPr marL="0" indent="0">
              <a:buNone/>
            </a:pPr>
            <a:endParaRPr lang="nl-NL" sz="2000" dirty="0"/>
          </a:p>
          <a:p>
            <a:endParaRPr lang="nl-BE" dirty="0"/>
          </a:p>
        </p:txBody>
      </p:sp>
    </p:spTree>
    <p:extLst>
      <p:ext uri="{BB962C8B-B14F-4D97-AF65-F5344CB8AC3E}">
        <p14:creationId xmlns:p14="http://schemas.microsoft.com/office/powerpoint/2010/main" val="2774609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13" name="Tijdelijke aanduiding voor inhoud 12" descr="Afbeelding met schermafbeelding&#10;&#10;Automatisch gegenereerde beschrijving">
            <a:extLst>
              <a:ext uri="{FF2B5EF4-FFF2-40B4-BE49-F238E27FC236}">
                <a16:creationId xmlns:a16="http://schemas.microsoft.com/office/drawing/2014/main" id="{D91E2A7C-AFEC-486A-8346-769A821B0D14}"/>
              </a:ext>
            </a:extLst>
          </p:cNvPr>
          <p:cNvPicPr>
            <a:picLocks noGrp="1" noChangeAspect="1"/>
          </p:cNvPicPr>
          <p:nvPr>
            <p:ph idx="1"/>
          </p:nvPr>
        </p:nvPicPr>
        <p:blipFill>
          <a:blip r:embed="rId2"/>
          <a:stretch>
            <a:fillRect/>
          </a:stretch>
        </p:blipFill>
        <p:spPr>
          <a:xfrm>
            <a:off x="457200" y="2462305"/>
            <a:ext cx="8229600" cy="2801752"/>
          </a:xfrm>
        </p:spPr>
      </p:pic>
    </p:spTree>
    <p:extLst>
      <p:ext uri="{BB962C8B-B14F-4D97-AF65-F5344CB8AC3E}">
        <p14:creationId xmlns:p14="http://schemas.microsoft.com/office/powerpoint/2010/main" val="1486714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AE2A196A-95BF-48B6-AF4F-98EF4DF02857}"/>
              </a:ext>
            </a:extLst>
          </p:cNvPr>
          <p:cNvPicPr>
            <a:picLocks noGrp="1" noChangeAspect="1"/>
          </p:cNvPicPr>
          <p:nvPr>
            <p:ph idx="1"/>
          </p:nvPr>
        </p:nvPicPr>
        <p:blipFill>
          <a:blip r:embed="rId2"/>
          <a:stretch>
            <a:fillRect/>
          </a:stretch>
        </p:blipFill>
        <p:spPr>
          <a:xfrm>
            <a:off x="457200" y="1965729"/>
            <a:ext cx="8229600" cy="3794905"/>
          </a:xfrm>
        </p:spPr>
      </p:pic>
    </p:spTree>
    <p:extLst>
      <p:ext uri="{BB962C8B-B14F-4D97-AF65-F5344CB8AC3E}">
        <p14:creationId xmlns:p14="http://schemas.microsoft.com/office/powerpoint/2010/main" val="1706785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09147762-D3EB-433E-AE6B-67626EB2A849}"/>
              </a:ext>
            </a:extLst>
          </p:cNvPr>
          <p:cNvPicPr>
            <a:picLocks noGrp="1" noChangeAspect="1"/>
          </p:cNvPicPr>
          <p:nvPr>
            <p:ph idx="1"/>
          </p:nvPr>
        </p:nvPicPr>
        <p:blipFill>
          <a:blip r:embed="rId2"/>
          <a:stretch>
            <a:fillRect/>
          </a:stretch>
        </p:blipFill>
        <p:spPr>
          <a:xfrm>
            <a:off x="457200" y="1913487"/>
            <a:ext cx="8229600" cy="3899388"/>
          </a:xfrm>
        </p:spPr>
      </p:pic>
    </p:spTree>
    <p:extLst>
      <p:ext uri="{BB962C8B-B14F-4D97-AF65-F5344CB8AC3E}">
        <p14:creationId xmlns:p14="http://schemas.microsoft.com/office/powerpoint/2010/main" val="1746147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D8F5B-89F7-4EAE-ABE6-C2F155CBB0EA}"/>
              </a:ext>
            </a:extLst>
          </p:cNvPr>
          <p:cNvSpPr>
            <a:spLocks noGrp="1"/>
          </p:cNvSpPr>
          <p:nvPr>
            <p:ph type="title"/>
          </p:nvPr>
        </p:nvSpPr>
        <p:spPr/>
        <p:txBody>
          <a:bodyPr>
            <a:normAutofit/>
          </a:bodyPr>
          <a:lstStyle/>
          <a:p>
            <a:r>
              <a:rPr lang="nl-BE" sz="4000" dirty="0"/>
              <a:t>Q&amp;A</a:t>
            </a:r>
          </a:p>
        </p:txBody>
      </p:sp>
      <p:pic>
        <p:nvPicPr>
          <p:cNvPr id="4" name="Tijdelijke aanduiding voor inhoud 3">
            <a:extLst>
              <a:ext uri="{FF2B5EF4-FFF2-40B4-BE49-F238E27FC236}">
                <a16:creationId xmlns:a16="http://schemas.microsoft.com/office/drawing/2014/main" id="{78BE1081-B32A-4169-B3FE-2ADEBF713BF8}"/>
              </a:ext>
            </a:extLst>
          </p:cNvPr>
          <p:cNvPicPr>
            <a:picLocks noGrp="1" noChangeAspect="1"/>
          </p:cNvPicPr>
          <p:nvPr>
            <p:ph idx="1"/>
          </p:nvPr>
        </p:nvPicPr>
        <p:blipFill>
          <a:blip r:embed="rId2"/>
          <a:stretch>
            <a:fillRect/>
          </a:stretch>
        </p:blipFill>
        <p:spPr>
          <a:xfrm>
            <a:off x="2309018" y="1600200"/>
            <a:ext cx="4525963" cy="4525963"/>
          </a:xfrm>
          <a:prstGeom prst="rect">
            <a:avLst/>
          </a:prstGeom>
        </p:spPr>
      </p:pic>
    </p:spTree>
    <p:extLst>
      <p:ext uri="{BB962C8B-B14F-4D97-AF65-F5344CB8AC3E}">
        <p14:creationId xmlns:p14="http://schemas.microsoft.com/office/powerpoint/2010/main" val="1334069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EA96A-9E92-4695-9FF3-C67A2680D480}"/>
              </a:ext>
            </a:extLst>
          </p:cNvPr>
          <p:cNvSpPr>
            <a:spLocks noGrp="1"/>
          </p:cNvSpPr>
          <p:nvPr>
            <p:ph type="title"/>
          </p:nvPr>
        </p:nvSpPr>
        <p:spPr/>
        <p:txBody>
          <a:bodyPr>
            <a:noAutofit/>
          </a:bodyPr>
          <a:lstStyle/>
          <a:p>
            <a:r>
              <a:rPr lang="nl-NL" sz="3600" dirty="0"/>
              <a:t>(4) Mobiliteit stopgezet, deelnemer bleef ter plaatse</a:t>
            </a:r>
            <a:endParaRPr lang="nl-BE" sz="3600" dirty="0"/>
          </a:p>
        </p:txBody>
      </p:sp>
      <p:sp>
        <p:nvSpPr>
          <p:cNvPr id="3" name="Tijdelijke aanduiding voor inhoud 2">
            <a:extLst>
              <a:ext uri="{FF2B5EF4-FFF2-40B4-BE49-F238E27FC236}">
                <a16:creationId xmlns:a16="http://schemas.microsoft.com/office/drawing/2014/main" id="{C401E204-0646-4280-9328-41D94DEE42A8}"/>
              </a:ext>
            </a:extLst>
          </p:cNvPr>
          <p:cNvSpPr>
            <a:spLocks noGrp="1"/>
          </p:cNvSpPr>
          <p:nvPr>
            <p:ph idx="1"/>
          </p:nvPr>
        </p:nvSpPr>
        <p:spPr/>
        <p:txBody>
          <a:bodyPr>
            <a:normAutofit/>
          </a:bodyPr>
          <a:lstStyle/>
          <a:p>
            <a:r>
              <a:rPr lang="nl-BE" sz="2800" dirty="0"/>
              <a:t>Travel </a:t>
            </a:r>
            <a:r>
              <a:rPr lang="nl-BE" sz="2800" dirty="0" err="1"/>
              <a:t>cost</a:t>
            </a:r>
            <a:endParaRPr lang="nl-BE" sz="2800" dirty="0"/>
          </a:p>
          <a:p>
            <a:pPr lvl="1"/>
            <a:r>
              <a:rPr lang="nl-BE" sz="2400" dirty="0"/>
              <a:t>Forfait </a:t>
            </a:r>
            <a:r>
              <a:rPr lang="nl-BE" sz="1800" dirty="0"/>
              <a:t>(o.b.v. </a:t>
            </a:r>
            <a:r>
              <a:rPr lang="nl-BE" sz="1800" i="1" dirty="0" err="1">
                <a:hlinkClick r:id="rId2"/>
              </a:rPr>
              <a:t>distance</a:t>
            </a:r>
            <a:r>
              <a:rPr lang="nl-BE" sz="1800" i="1" dirty="0">
                <a:hlinkClick r:id="rId2"/>
              </a:rPr>
              <a:t> band</a:t>
            </a:r>
            <a:r>
              <a:rPr lang="nl-BE" sz="1800" dirty="0"/>
              <a:t>) </a:t>
            </a:r>
            <a:r>
              <a:rPr lang="nl-BE" sz="2400" u="sng" dirty="0"/>
              <a:t>moet</a:t>
            </a:r>
            <a:r>
              <a:rPr lang="nl-BE" sz="2400" dirty="0"/>
              <a:t> toegekend worden</a:t>
            </a:r>
          </a:p>
          <a:p>
            <a:pPr lvl="1"/>
            <a:r>
              <a:rPr lang="nl-BE" sz="2400" dirty="0"/>
              <a:t>Hogere kosten? Er </a:t>
            </a:r>
            <a:r>
              <a:rPr lang="nl-BE" sz="2400" u="sng" dirty="0"/>
              <a:t>mag</a:t>
            </a:r>
            <a:r>
              <a:rPr lang="nl-BE" sz="2400" dirty="0"/>
              <a:t> meer toegekend worden, o.b.v. reële kosten</a:t>
            </a:r>
          </a:p>
          <a:p>
            <a:pPr lvl="2"/>
            <a:r>
              <a:rPr lang="nl-BE" sz="2000" dirty="0"/>
              <a:t>Voorbeeld: extra vliegtickets gekocht</a:t>
            </a:r>
            <a:endParaRPr lang="nl-BE" sz="2400" dirty="0"/>
          </a:p>
        </p:txBody>
      </p:sp>
    </p:spTree>
    <p:extLst>
      <p:ext uri="{BB962C8B-B14F-4D97-AF65-F5344CB8AC3E}">
        <p14:creationId xmlns:p14="http://schemas.microsoft.com/office/powerpoint/2010/main" val="1954550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EA96A-9E92-4695-9FF3-C67A2680D480}"/>
              </a:ext>
            </a:extLst>
          </p:cNvPr>
          <p:cNvSpPr>
            <a:spLocks noGrp="1"/>
          </p:cNvSpPr>
          <p:nvPr>
            <p:ph type="title"/>
          </p:nvPr>
        </p:nvSpPr>
        <p:spPr/>
        <p:txBody>
          <a:bodyPr>
            <a:noAutofit/>
          </a:bodyPr>
          <a:lstStyle/>
          <a:p>
            <a:r>
              <a:rPr lang="nl-NL" sz="3600" dirty="0"/>
              <a:t>(4) Mobiliteit stopgezet, deelnemer bleef ter plaatse</a:t>
            </a:r>
            <a:endParaRPr lang="nl-BE" sz="3600" dirty="0"/>
          </a:p>
        </p:txBody>
      </p:sp>
      <p:sp>
        <p:nvSpPr>
          <p:cNvPr id="3" name="Tijdelijke aanduiding voor inhoud 2">
            <a:extLst>
              <a:ext uri="{FF2B5EF4-FFF2-40B4-BE49-F238E27FC236}">
                <a16:creationId xmlns:a16="http://schemas.microsoft.com/office/drawing/2014/main" id="{C401E204-0646-4280-9328-41D94DEE42A8}"/>
              </a:ext>
            </a:extLst>
          </p:cNvPr>
          <p:cNvSpPr>
            <a:spLocks noGrp="1"/>
          </p:cNvSpPr>
          <p:nvPr>
            <p:ph idx="1"/>
          </p:nvPr>
        </p:nvSpPr>
        <p:spPr/>
        <p:txBody>
          <a:bodyPr>
            <a:normAutofit/>
          </a:bodyPr>
          <a:lstStyle/>
          <a:p>
            <a:r>
              <a:rPr lang="nl-BE" sz="2800" dirty="0" err="1"/>
              <a:t>Individual</a:t>
            </a:r>
            <a:r>
              <a:rPr lang="nl-BE" sz="2800" dirty="0"/>
              <a:t> support</a:t>
            </a:r>
          </a:p>
          <a:p>
            <a:pPr lvl="1"/>
            <a:r>
              <a:rPr lang="nl-BE" sz="2400" dirty="0"/>
              <a:t>Forfait </a:t>
            </a:r>
            <a:r>
              <a:rPr lang="nl-BE" sz="2400" i="1" dirty="0"/>
              <a:t>effectieve</a:t>
            </a:r>
            <a:r>
              <a:rPr lang="nl-BE" sz="2400" dirty="0"/>
              <a:t> duur activiteit: </a:t>
            </a:r>
            <a:r>
              <a:rPr lang="nl-BE" sz="2400" u="sng" dirty="0"/>
              <a:t>moet</a:t>
            </a:r>
            <a:r>
              <a:rPr lang="nl-BE" sz="2400" dirty="0"/>
              <a:t> toegekend worden</a:t>
            </a:r>
          </a:p>
          <a:p>
            <a:pPr lvl="1"/>
            <a:r>
              <a:rPr lang="nl-BE" sz="2400" dirty="0"/>
              <a:t>Forfait voor de rest van de </a:t>
            </a:r>
            <a:r>
              <a:rPr lang="nl-BE" sz="2400" i="1" dirty="0"/>
              <a:t>voorziene</a:t>
            </a:r>
            <a:r>
              <a:rPr lang="nl-BE" sz="2400" dirty="0"/>
              <a:t> verblijfsduur</a:t>
            </a:r>
            <a:r>
              <a:rPr lang="nl-BE" sz="2400" dirty="0">
                <a:sym typeface="Wingdings" panose="05000000000000000000" pitchFamily="2" charset="2"/>
              </a:rPr>
              <a:t> </a:t>
            </a:r>
            <a:r>
              <a:rPr lang="nl-BE" sz="2400" u="sng" dirty="0">
                <a:sym typeface="Wingdings" panose="05000000000000000000" pitchFamily="2" charset="2"/>
              </a:rPr>
              <a:t>moet</a:t>
            </a:r>
            <a:r>
              <a:rPr lang="nl-BE" sz="2400" dirty="0">
                <a:sym typeface="Wingdings" panose="05000000000000000000" pitchFamily="2" charset="2"/>
              </a:rPr>
              <a:t> toegekend worden als:</a:t>
            </a:r>
          </a:p>
          <a:p>
            <a:pPr lvl="2"/>
            <a:r>
              <a:rPr lang="nl-BE" sz="2000" dirty="0">
                <a:sym typeface="Wingdings" panose="05000000000000000000" pitchFamily="2" charset="2"/>
              </a:rPr>
              <a:t>Aan (online) alternatieve activiteiten werd deelgenomen, OF</a:t>
            </a:r>
          </a:p>
          <a:p>
            <a:pPr lvl="2"/>
            <a:r>
              <a:rPr lang="nl-BE" sz="2000" dirty="0">
                <a:sym typeface="Wingdings" panose="05000000000000000000" pitchFamily="2" charset="2"/>
              </a:rPr>
              <a:t>Omwille van overheidsmaatregelen verplicht ter plaatse gebleven</a:t>
            </a:r>
          </a:p>
          <a:p>
            <a:pPr lvl="1"/>
            <a:r>
              <a:rPr lang="nl-BE" sz="2400" dirty="0">
                <a:sym typeface="Wingdings" panose="05000000000000000000" pitchFamily="2" charset="2"/>
              </a:rPr>
              <a:t>Forfait </a:t>
            </a:r>
            <a:r>
              <a:rPr lang="nl-BE" sz="2400" i="1" dirty="0">
                <a:sym typeface="Wingdings" panose="05000000000000000000" pitchFamily="2" charset="2"/>
              </a:rPr>
              <a:t>bijkomend </a:t>
            </a:r>
            <a:r>
              <a:rPr lang="nl-BE" sz="2400" dirty="0">
                <a:sym typeface="Wingdings" panose="05000000000000000000" pitchFamily="2" charset="2"/>
              </a:rPr>
              <a:t>verblijf </a:t>
            </a:r>
            <a:r>
              <a:rPr lang="nl-BE" sz="1800" dirty="0">
                <a:sym typeface="Wingdings" panose="05000000000000000000" pitchFamily="2" charset="2"/>
              </a:rPr>
              <a:t>(langer dan voorzien) </a:t>
            </a:r>
            <a:r>
              <a:rPr lang="nl-BE" sz="2400" u="sng" dirty="0">
                <a:sym typeface="Wingdings" panose="05000000000000000000" pitchFamily="2" charset="2"/>
              </a:rPr>
              <a:t>mag </a:t>
            </a:r>
            <a:r>
              <a:rPr lang="nl-BE" sz="2400" dirty="0">
                <a:sym typeface="Wingdings" panose="05000000000000000000" pitchFamily="2" charset="2"/>
              </a:rPr>
              <a:t>toegekend worden als overheidsmaatregelen verplichten om ter plaatse te blijven</a:t>
            </a:r>
          </a:p>
          <a:p>
            <a:pPr lvl="1"/>
            <a:endParaRPr lang="nl-BE" sz="2400" dirty="0"/>
          </a:p>
        </p:txBody>
      </p:sp>
    </p:spTree>
    <p:extLst>
      <p:ext uri="{BB962C8B-B14F-4D97-AF65-F5344CB8AC3E}">
        <p14:creationId xmlns:p14="http://schemas.microsoft.com/office/powerpoint/2010/main" val="1754609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642EF-014F-49B1-9103-DA853EBFA74F}"/>
              </a:ext>
            </a:extLst>
          </p:cNvPr>
          <p:cNvSpPr>
            <a:spLocks noGrp="1"/>
          </p:cNvSpPr>
          <p:nvPr>
            <p:ph type="title"/>
          </p:nvPr>
        </p:nvSpPr>
        <p:spPr/>
        <p:txBody>
          <a:bodyPr>
            <a:normAutofit/>
          </a:bodyPr>
          <a:lstStyle/>
          <a:p>
            <a:r>
              <a:rPr lang="nl-BE" sz="4000" dirty="0"/>
              <a:t>Opzet </a:t>
            </a:r>
            <a:r>
              <a:rPr lang="nl-BE" sz="4000" dirty="0" err="1"/>
              <a:t>webinar</a:t>
            </a:r>
            <a:endParaRPr lang="nl-BE" sz="4000" dirty="0"/>
          </a:p>
        </p:txBody>
      </p:sp>
      <p:sp>
        <p:nvSpPr>
          <p:cNvPr id="3" name="Tijdelijke aanduiding voor inhoud 2">
            <a:extLst>
              <a:ext uri="{FF2B5EF4-FFF2-40B4-BE49-F238E27FC236}">
                <a16:creationId xmlns:a16="http://schemas.microsoft.com/office/drawing/2014/main" id="{26B7D97D-F2EE-45EA-B376-A6B7CBC9B003}"/>
              </a:ext>
            </a:extLst>
          </p:cNvPr>
          <p:cNvSpPr>
            <a:spLocks noGrp="1"/>
          </p:cNvSpPr>
          <p:nvPr>
            <p:ph idx="1"/>
          </p:nvPr>
        </p:nvSpPr>
        <p:spPr>
          <a:xfrm>
            <a:off x="457200" y="1600200"/>
            <a:ext cx="8229600" cy="4837176"/>
          </a:xfrm>
        </p:spPr>
        <p:txBody>
          <a:bodyPr>
            <a:normAutofit lnSpcReduction="10000"/>
          </a:bodyPr>
          <a:lstStyle/>
          <a:p>
            <a:r>
              <a:rPr lang="nl-BE" sz="2800" dirty="0"/>
              <a:t>Mogelijke force majeure gevallen</a:t>
            </a:r>
          </a:p>
          <a:p>
            <a:pPr lvl="1"/>
            <a:r>
              <a:rPr lang="nl-BE" sz="2400" dirty="0"/>
              <a:t>Welke zijn het?</a:t>
            </a:r>
          </a:p>
          <a:p>
            <a:pPr lvl="1"/>
            <a:r>
              <a:rPr lang="nl-BE" sz="2400" dirty="0"/>
              <a:t>Hoe rapporteer je correct in MT+?</a:t>
            </a:r>
          </a:p>
          <a:p>
            <a:r>
              <a:rPr lang="nl-BE" sz="2800" dirty="0"/>
              <a:t>Bijkomende thema’s: jullie input</a:t>
            </a:r>
          </a:p>
          <a:p>
            <a:pPr lvl="1"/>
            <a:r>
              <a:rPr lang="nl-BE" sz="2400" dirty="0"/>
              <a:t>Vereiste bewijs – documenteren</a:t>
            </a:r>
          </a:p>
          <a:p>
            <a:pPr lvl="1"/>
            <a:r>
              <a:rPr lang="nl-BE" sz="2400" dirty="0"/>
              <a:t>Deelnamebewijs </a:t>
            </a:r>
          </a:p>
          <a:p>
            <a:pPr lvl="1"/>
            <a:r>
              <a:rPr lang="nl-BE" sz="2400" dirty="0"/>
              <a:t>Deelnemersrapport </a:t>
            </a:r>
          </a:p>
          <a:p>
            <a:pPr lvl="1"/>
            <a:r>
              <a:rPr lang="nl-BE" sz="2400" dirty="0"/>
              <a:t>Budgetvragen</a:t>
            </a:r>
          </a:p>
          <a:p>
            <a:pPr lvl="1"/>
            <a:r>
              <a:rPr lang="nl-BE" sz="2400" dirty="0"/>
              <a:t>Onzekerheid over terugbetalingen</a:t>
            </a:r>
          </a:p>
          <a:p>
            <a:pPr lvl="1"/>
            <a:r>
              <a:rPr lang="nl-BE" sz="2400" dirty="0"/>
              <a:t>Eindverslaggeving </a:t>
            </a:r>
          </a:p>
          <a:p>
            <a:r>
              <a:rPr lang="nl-BE" sz="2800" dirty="0"/>
              <a:t>Regelmatig tijd om extra vragen te stellen</a:t>
            </a:r>
          </a:p>
          <a:p>
            <a:endParaRPr lang="nl-BE" dirty="0"/>
          </a:p>
        </p:txBody>
      </p:sp>
    </p:spTree>
    <p:extLst>
      <p:ext uri="{BB962C8B-B14F-4D97-AF65-F5344CB8AC3E}">
        <p14:creationId xmlns:p14="http://schemas.microsoft.com/office/powerpoint/2010/main" val="3730026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D98528-D684-4021-9793-CA2964680EC4}"/>
              </a:ext>
            </a:extLst>
          </p:cNvPr>
          <p:cNvSpPr>
            <a:spLocks noGrp="1"/>
          </p:cNvSpPr>
          <p:nvPr>
            <p:ph type="title"/>
          </p:nvPr>
        </p:nvSpPr>
        <p:spPr/>
        <p:txBody>
          <a:bodyPr>
            <a:noAutofit/>
          </a:bodyPr>
          <a:lstStyle/>
          <a:p>
            <a:r>
              <a:rPr lang="nl-NL" sz="3600" dirty="0"/>
              <a:t>(4) Mobiliteit stopgezet, deelnemer bleef ter plaatse</a:t>
            </a:r>
            <a:endParaRPr lang="nl-BE" sz="3600" dirty="0"/>
          </a:p>
        </p:txBody>
      </p:sp>
      <p:sp>
        <p:nvSpPr>
          <p:cNvPr id="3" name="Tijdelijke aanduiding voor inhoud 2">
            <a:extLst>
              <a:ext uri="{FF2B5EF4-FFF2-40B4-BE49-F238E27FC236}">
                <a16:creationId xmlns:a16="http://schemas.microsoft.com/office/drawing/2014/main" id="{72800DD7-1B6A-43B4-A6E4-C0B0ED771103}"/>
              </a:ext>
            </a:extLst>
          </p:cNvPr>
          <p:cNvSpPr>
            <a:spLocks noGrp="1"/>
          </p:cNvSpPr>
          <p:nvPr>
            <p:ph idx="1"/>
          </p:nvPr>
        </p:nvSpPr>
        <p:spPr/>
        <p:txBody>
          <a:bodyPr>
            <a:normAutofit/>
          </a:bodyPr>
          <a:lstStyle/>
          <a:p>
            <a:r>
              <a:rPr lang="nl-BE" sz="2800" dirty="0"/>
              <a:t>Invoer in MT+</a:t>
            </a:r>
          </a:p>
          <a:p>
            <a:pPr lvl="1"/>
            <a:r>
              <a:rPr lang="nl-BE" sz="2400" dirty="0"/>
              <a:t>Registreer de mobiliteit en deelnemersgegevens</a:t>
            </a:r>
          </a:p>
          <a:p>
            <a:pPr lvl="1"/>
            <a:r>
              <a:rPr lang="nl-BE" sz="2400" dirty="0"/>
              <a:t>Duid force majeure aan</a:t>
            </a:r>
          </a:p>
          <a:p>
            <a:pPr lvl="1"/>
            <a:r>
              <a:rPr lang="nl-BE" sz="2400" dirty="0"/>
              <a:t>Verduidelijk de situatie bij force majeure opmerkingen</a:t>
            </a:r>
          </a:p>
          <a:p>
            <a:pPr lvl="1"/>
            <a:r>
              <a:rPr lang="nl-BE" sz="2400" b="1" dirty="0"/>
              <a:t>Registreer de werkelijke duur v/d </a:t>
            </a:r>
            <a:r>
              <a:rPr lang="nl-BE" sz="2400" b="1" u="sng" dirty="0"/>
              <a:t>activiteit</a:t>
            </a:r>
            <a:r>
              <a:rPr lang="nl-BE" sz="2400" b="1" dirty="0"/>
              <a:t> (“live” + “virtueel”) i/h buitenland </a:t>
            </a:r>
          </a:p>
          <a:p>
            <a:pPr lvl="1"/>
            <a:r>
              <a:rPr lang="nl-NL" sz="2400" dirty="0"/>
              <a:t>‘Travel </a:t>
            </a:r>
            <a:r>
              <a:rPr lang="nl-NL" sz="2400" dirty="0" err="1"/>
              <a:t>grant</a:t>
            </a:r>
            <a:r>
              <a:rPr lang="nl-NL" sz="2400" dirty="0"/>
              <a:t>’ en ‘</a:t>
            </a:r>
            <a:r>
              <a:rPr lang="nl-NL" sz="2400" dirty="0" err="1"/>
              <a:t>individual</a:t>
            </a:r>
            <a:r>
              <a:rPr lang="nl-NL" sz="2400" dirty="0"/>
              <a:t> support’ worden bewerkbaar</a:t>
            </a:r>
          </a:p>
          <a:p>
            <a:pPr lvl="2"/>
            <a:r>
              <a:rPr lang="nl-NL" sz="2000" dirty="0"/>
              <a:t>Forfaits worden berekend</a:t>
            </a:r>
          </a:p>
          <a:p>
            <a:pPr lvl="2"/>
            <a:r>
              <a:rPr lang="nl-NL" sz="2000" dirty="0"/>
              <a:t>Je kan de bedragen zelf aanpassen</a:t>
            </a:r>
            <a:endParaRPr lang="nl-BE" sz="2400" dirty="0"/>
          </a:p>
          <a:p>
            <a:pPr lvl="1"/>
            <a:endParaRPr lang="nl-BE" sz="2400" dirty="0"/>
          </a:p>
          <a:p>
            <a:pPr lvl="1"/>
            <a:endParaRPr lang="nl-BE" sz="2400" dirty="0">
              <a:highlight>
                <a:srgbClr val="FFFF00"/>
              </a:highlight>
            </a:endParaRPr>
          </a:p>
        </p:txBody>
      </p:sp>
    </p:spTree>
    <p:extLst>
      <p:ext uri="{BB962C8B-B14F-4D97-AF65-F5344CB8AC3E}">
        <p14:creationId xmlns:p14="http://schemas.microsoft.com/office/powerpoint/2010/main" val="2308372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EC7AF9-6902-43B5-A31A-8972CC3563E5}"/>
              </a:ext>
            </a:extLst>
          </p:cNvPr>
          <p:cNvSpPr>
            <a:spLocks noGrp="1"/>
          </p:cNvSpPr>
          <p:nvPr>
            <p:ph type="title"/>
          </p:nvPr>
        </p:nvSpPr>
        <p:spPr/>
        <p:txBody>
          <a:bodyPr>
            <a:normAutofit fontScale="90000"/>
          </a:bodyPr>
          <a:lstStyle/>
          <a:p>
            <a:r>
              <a:rPr lang="nl-NL" sz="4000" dirty="0"/>
              <a:t>(4) Mobiliteit stopgezet, deelnemer bleef ter plaatse</a:t>
            </a:r>
            <a:endParaRPr lang="nl-BE" sz="4000" dirty="0"/>
          </a:p>
        </p:txBody>
      </p:sp>
      <p:sp>
        <p:nvSpPr>
          <p:cNvPr id="3" name="Tijdelijke aanduiding voor inhoud 2">
            <a:extLst>
              <a:ext uri="{FF2B5EF4-FFF2-40B4-BE49-F238E27FC236}">
                <a16:creationId xmlns:a16="http://schemas.microsoft.com/office/drawing/2014/main" id="{11F1D1EA-4771-4460-B22C-7C60E39D1962}"/>
              </a:ext>
            </a:extLst>
          </p:cNvPr>
          <p:cNvSpPr>
            <a:spLocks noGrp="1"/>
          </p:cNvSpPr>
          <p:nvPr>
            <p:ph idx="1"/>
          </p:nvPr>
        </p:nvSpPr>
        <p:spPr>
          <a:xfrm>
            <a:off x="457200" y="1600200"/>
            <a:ext cx="8229600" cy="4983162"/>
          </a:xfrm>
        </p:spPr>
        <p:txBody>
          <a:bodyPr>
            <a:normAutofit fontScale="92500" lnSpcReduction="10000"/>
          </a:bodyPr>
          <a:lstStyle/>
          <a:p>
            <a:r>
              <a:rPr lang="nl-BE" sz="2200" b="1" dirty="0"/>
              <a:t>Voorbeeld</a:t>
            </a:r>
            <a:r>
              <a:rPr lang="nl-BE" sz="2200" dirty="0"/>
              <a:t>: </a:t>
            </a:r>
            <a:r>
              <a:rPr lang="nl-NL" sz="2200" dirty="0"/>
              <a:t>Sofie ging midden maart 3 weken stage lopen in Madrid (1-21/03). Na twee dagen werd de fysieke activiteit stopgezet. De rest van de voorziene periode: telewerk. Sofie geraakte niet onmiddellijk thuis t.g.v. lokale overheidsmaatregelen. Ze moest nog eens tien dagen langer blijven en een extra vliegticket kopen.</a:t>
            </a:r>
          </a:p>
          <a:p>
            <a:pPr marL="0" indent="0">
              <a:buNone/>
            </a:pPr>
            <a:endParaRPr lang="nl-NL" sz="2400" dirty="0"/>
          </a:p>
          <a:p>
            <a:r>
              <a:rPr lang="nl-NL" sz="1900" dirty="0"/>
              <a:t>Force majeure aanduiden</a:t>
            </a:r>
          </a:p>
          <a:p>
            <a:r>
              <a:rPr lang="nl-NL" sz="1900" dirty="0"/>
              <a:t>Registreer werkelijke periode v/d activiteit i/h buitenland: 1/03/20-21/03/20</a:t>
            </a:r>
          </a:p>
          <a:p>
            <a:r>
              <a:rPr lang="nl-NL" sz="1900" dirty="0"/>
              <a:t>Verduidelijk: “Coronacrisis: activiteit midden maart 2020 vervroegd stopgezet maar ter plaatse online verdergezet; deelnemer moest bovendien langer dan voorzien in Madrid blijven. Er waren niet-recupereerbare kosten: de deelnemer moest extra vliegtickets kopen.”</a:t>
            </a:r>
          </a:p>
          <a:p>
            <a:pPr marL="0" indent="0">
              <a:buNone/>
            </a:pPr>
            <a:r>
              <a:rPr lang="nl-NL" sz="1900" dirty="0">
                <a:sym typeface="Wingdings" panose="05000000000000000000" pitchFamily="2" charset="2"/>
              </a:rPr>
              <a:t> Afhankelijk van de keuzes die de instelling maakt, bv.:</a:t>
            </a:r>
            <a:endParaRPr lang="nl-NL" sz="1900" dirty="0"/>
          </a:p>
          <a:p>
            <a:pPr lvl="1"/>
            <a:r>
              <a:rPr lang="nl-NL" sz="1900" dirty="0"/>
              <a:t>Travel </a:t>
            </a:r>
            <a:r>
              <a:rPr lang="nl-NL" sz="1900" dirty="0" err="1"/>
              <a:t>cost</a:t>
            </a:r>
            <a:r>
              <a:rPr lang="nl-NL" sz="1900" dirty="0"/>
              <a:t>: manueel: forfait naar Madrid (= het minimum) + kosten extra vliegtickets </a:t>
            </a:r>
          </a:p>
          <a:p>
            <a:pPr lvl="1"/>
            <a:r>
              <a:rPr lang="nl-NL" sz="1900" dirty="0" err="1"/>
              <a:t>Individual</a:t>
            </a:r>
            <a:r>
              <a:rPr lang="nl-NL" sz="1900" dirty="0"/>
              <a:t> support: forfait voorziene periode (tot 21/03) (= het minimum)  + forfait bijkomende periode</a:t>
            </a:r>
          </a:p>
          <a:p>
            <a:pPr marL="0" indent="0">
              <a:buNone/>
            </a:pPr>
            <a:endParaRPr lang="nl-BE" dirty="0"/>
          </a:p>
        </p:txBody>
      </p:sp>
    </p:spTree>
    <p:extLst>
      <p:ext uri="{BB962C8B-B14F-4D97-AF65-F5344CB8AC3E}">
        <p14:creationId xmlns:p14="http://schemas.microsoft.com/office/powerpoint/2010/main" val="28834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13" name="Tijdelijke aanduiding voor inhoud 12" descr="Afbeelding met schermafbeelding&#10;&#10;Automatisch gegenereerde beschrijving">
            <a:extLst>
              <a:ext uri="{FF2B5EF4-FFF2-40B4-BE49-F238E27FC236}">
                <a16:creationId xmlns:a16="http://schemas.microsoft.com/office/drawing/2014/main" id="{D91E2A7C-AFEC-486A-8346-769A821B0D14}"/>
              </a:ext>
            </a:extLst>
          </p:cNvPr>
          <p:cNvPicPr>
            <a:picLocks noGrp="1" noChangeAspect="1"/>
          </p:cNvPicPr>
          <p:nvPr>
            <p:ph idx="1"/>
          </p:nvPr>
        </p:nvPicPr>
        <p:blipFill>
          <a:blip r:embed="rId2"/>
          <a:stretch>
            <a:fillRect/>
          </a:stretch>
        </p:blipFill>
        <p:spPr>
          <a:xfrm>
            <a:off x="457200" y="2462305"/>
            <a:ext cx="8229600" cy="2801752"/>
          </a:xfrm>
        </p:spPr>
      </p:pic>
    </p:spTree>
    <p:extLst>
      <p:ext uri="{BB962C8B-B14F-4D97-AF65-F5344CB8AC3E}">
        <p14:creationId xmlns:p14="http://schemas.microsoft.com/office/powerpoint/2010/main" val="430972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AE2A196A-95BF-48B6-AF4F-98EF4DF02857}"/>
              </a:ext>
            </a:extLst>
          </p:cNvPr>
          <p:cNvPicPr>
            <a:picLocks noGrp="1" noChangeAspect="1"/>
          </p:cNvPicPr>
          <p:nvPr>
            <p:ph idx="1"/>
          </p:nvPr>
        </p:nvPicPr>
        <p:blipFill>
          <a:blip r:embed="rId2"/>
          <a:stretch>
            <a:fillRect/>
          </a:stretch>
        </p:blipFill>
        <p:spPr>
          <a:xfrm>
            <a:off x="457200" y="1965729"/>
            <a:ext cx="8229600" cy="3794905"/>
          </a:xfrm>
        </p:spPr>
      </p:pic>
    </p:spTree>
    <p:extLst>
      <p:ext uri="{BB962C8B-B14F-4D97-AF65-F5344CB8AC3E}">
        <p14:creationId xmlns:p14="http://schemas.microsoft.com/office/powerpoint/2010/main" val="3004104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09147762-D3EB-433E-AE6B-67626EB2A849}"/>
              </a:ext>
            </a:extLst>
          </p:cNvPr>
          <p:cNvPicPr>
            <a:picLocks noGrp="1" noChangeAspect="1"/>
          </p:cNvPicPr>
          <p:nvPr>
            <p:ph idx="1"/>
          </p:nvPr>
        </p:nvPicPr>
        <p:blipFill>
          <a:blip r:embed="rId2"/>
          <a:stretch>
            <a:fillRect/>
          </a:stretch>
        </p:blipFill>
        <p:spPr>
          <a:xfrm>
            <a:off x="457200" y="1913487"/>
            <a:ext cx="8229600" cy="3899388"/>
          </a:xfrm>
        </p:spPr>
      </p:pic>
    </p:spTree>
    <p:extLst>
      <p:ext uri="{BB962C8B-B14F-4D97-AF65-F5344CB8AC3E}">
        <p14:creationId xmlns:p14="http://schemas.microsoft.com/office/powerpoint/2010/main" val="29044089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D8F5B-89F7-4EAE-ABE6-C2F155CBB0EA}"/>
              </a:ext>
            </a:extLst>
          </p:cNvPr>
          <p:cNvSpPr>
            <a:spLocks noGrp="1"/>
          </p:cNvSpPr>
          <p:nvPr>
            <p:ph type="title"/>
          </p:nvPr>
        </p:nvSpPr>
        <p:spPr/>
        <p:txBody>
          <a:bodyPr>
            <a:normAutofit/>
          </a:bodyPr>
          <a:lstStyle/>
          <a:p>
            <a:r>
              <a:rPr lang="nl-BE" sz="4000" dirty="0"/>
              <a:t>Q&amp;A</a:t>
            </a:r>
          </a:p>
        </p:txBody>
      </p:sp>
      <p:pic>
        <p:nvPicPr>
          <p:cNvPr id="4" name="Tijdelijke aanduiding voor inhoud 3">
            <a:extLst>
              <a:ext uri="{FF2B5EF4-FFF2-40B4-BE49-F238E27FC236}">
                <a16:creationId xmlns:a16="http://schemas.microsoft.com/office/drawing/2014/main" id="{78BE1081-B32A-4169-B3FE-2ADEBF713BF8}"/>
              </a:ext>
            </a:extLst>
          </p:cNvPr>
          <p:cNvPicPr>
            <a:picLocks noGrp="1" noChangeAspect="1"/>
          </p:cNvPicPr>
          <p:nvPr>
            <p:ph idx="1"/>
          </p:nvPr>
        </p:nvPicPr>
        <p:blipFill>
          <a:blip r:embed="rId2"/>
          <a:stretch>
            <a:fillRect/>
          </a:stretch>
        </p:blipFill>
        <p:spPr>
          <a:xfrm>
            <a:off x="2309018" y="1600200"/>
            <a:ext cx="4525963" cy="4525963"/>
          </a:xfrm>
          <a:prstGeom prst="rect">
            <a:avLst/>
          </a:prstGeom>
        </p:spPr>
      </p:pic>
    </p:spTree>
    <p:extLst>
      <p:ext uri="{BB962C8B-B14F-4D97-AF65-F5344CB8AC3E}">
        <p14:creationId xmlns:p14="http://schemas.microsoft.com/office/powerpoint/2010/main" val="36247994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8B790-FE8D-4428-A508-E6998D444E9B}"/>
              </a:ext>
            </a:extLst>
          </p:cNvPr>
          <p:cNvSpPr>
            <a:spLocks noGrp="1"/>
          </p:cNvSpPr>
          <p:nvPr>
            <p:ph type="title"/>
          </p:nvPr>
        </p:nvSpPr>
        <p:spPr/>
        <p:txBody>
          <a:bodyPr>
            <a:normAutofit/>
          </a:bodyPr>
          <a:lstStyle/>
          <a:p>
            <a:r>
              <a:rPr lang="nl-BE" sz="4000" dirty="0" err="1"/>
              <a:t>Exceptional</a:t>
            </a:r>
            <a:r>
              <a:rPr lang="nl-BE" sz="4000" dirty="0"/>
              <a:t> en special </a:t>
            </a:r>
            <a:r>
              <a:rPr lang="nl-BE" sz="4000" dirty="0" err="1"/>
              <a:t>needs</a:t>
            </a:r>
            <a:r>
              <a:rPr lang="nl-BE" sz="4000" dirty="0"/>
              <a:t> </a:t>
            </a:r>
            <a:r>
              <a:rPr lang="nl-BE" sz="4000" dirty="0" err="1"/>
              <a:t>costs</a:t>
            </a:r>
            <a:endParaRPr lang="nl-BE" sz="4000" dirty="0"/>
          </a:p>
        </p:txBody>
      </p:sp>
      <p:sp>
        <p:nvSpPr>
          <p:cNvPr id="3" name="Tijdelijke aanduiding voor inhoud 2">
            <a:extLst>
              <a:ext uri="{FF2B5EF4-FFF2-40B4-BE49-F238E27FC236}">
                <a16:creationId xmlns:a16="http://schemas.microsoft.com/office/drawing/2014/main" id="{14E5ABF0-CCB7-4B7E-8D8F-81BBECC418D7}"/>
              </a:ext>
            </a:extLst>
          </p:cNvPr>
          <p:cNvSpPr>
            <a:spLocks noGrp="1"/>
          </p:cNvSpPr>
          <p:nvPr>
            <p:ph idx="1"/>
          </p:nvPr>
        </p:nvSpPr>
        <p:spPr/>
        <p:txBody>
          <a:bodyPr>
            <a:normAutofit fontScale="92500" lnSpcReduction="10000"/>
          </a:bodyPr>
          <a:lstStyle/>
          <a:p>
            <a:r>
              <a:rPr lang="nl-BE" sz="2800" dirty="0" err="1"/>
              <a:t>Exceptional</a:t>
            </a:r>
            <a:r>
              <a:rPr lang="nl-BE" sz="2800" dirty="0"/>
              <a:t> </a:t>
            </a:r>
            <a:r>
              <a:rPr lang="nl-BE" sz="2800" dirty="0" err="1"/>
              <a:t>costs</a:t>
            </a:r>
            <a:r>
              <a:rPr lang="nl-BE" sz="2800" dirty="0"/>
              <a:t>: </a:t>
            </a:r>
          </a:p>
          <a:p>
            <a:pPr lvl="1"/>
            <a:r>
              <a:rPr lang="nl-BE" sz="2400" dirty="0"/>
              <a:t>max. +10%</a:t>
            </a:r>
          </a:p>
          <a:p>
            <a:pPr lvl="1"/>
            <a:r>
              <a:rPr lang="nl-BE" sz="2400" dirty="0"/>
              <a:t>max. 75% van werkelijke en bewezen kosten </a:t>
            </a:r>
          </a:p>
          <a:p>
            <a:pPr lvl="1"/>
            <a:r>
              <a:rPr lang="nl-BE" sz="2400" dirty="0"/>
              <a:t>voor “</a:t>
            </a:r>
            <a:r>
              <a:rPr lang="nl-BE" sz="2400" i="1" dirty="0" err="1"/>
              <a:t>costs</a:t>
            </a:r>
            <a:r>
              <a:rPr lang="nl-BE" sz="2400" i="1" dirty="0"/>
              <a:t> </a:t>
            </a:r>
            <a:r>
              <a:rPr lang="nl-BE" sz="2400" i="1" dirty="0" err="1"/>
              <a:t>related</a:t>
            </a:r>
            <a:r>
              <a:rPr lang="nl-BE" sz="2400" i="1" dirty="0"/>
              <a:t> </a:t>
            </a:r>
            <a:r>
              <a:rPr lang="nl-BE" sz="2400" i="1" dirty="0" err="1"/>
              <a:t>to</a:t>
            </a:r>
            <a:r>
              <a:rPr lang="nl-BE" sz="2400" i="1" dirty="0"/>
              <a:t> </a:t>
            </a:r>
            <a:r>
              <a:rPr lang="nl-BE" sz="2400" i="1" dirty="0" err="1"/>
              <a:t>buying</a:t>
            </a:r>
            <a:r>
              <a:rPr lang="nl-BE" sz="2400" i="1" dirty="0"/>
              <a:t> </a:t>
            </a:r>
            <a:r>
              <a:rPr lang="nl-BE" sz="2400" i="1" dirty="0" err="1"/>
              <a:t>and</a:t>
            </a:r>
            <a:r>
              <a:rPr lang="nl-BE" sz="2400" i="1" dirty="0"/>
              <a:t>/or </a:t>
            </a:r>
            <a:r>
              <a:rPr lang="nl-BE" sz="2400" i="1" dirty="0" err="1"/>
              <a:t>renting</a:t>
            </a:r>
            <a:r>
              <a:rPr lang="nl-BE" sz="2400" i="1" dirty="0"/>
              <a:t> of equipment </a:t>
            </a:r>
            <a:r>
              <a:rPr lang="nl-BE" sz="2400" i="1" dirty="0" err="1"/>
              <a:t>and</a:t>
            </a:r>
            <a:r>
              <a:rPr lang="nl-BE" sz="2400" i="1" dirty="0"/>
              <a:t>/or services </a:t>
            </a:r>
            <a:r>
              <a:rPr lang="nl-BE" sz="2400" i="1" dirty="0" err="1"/>
              <a:t>necessary</a:t>
            </a:r>
            <a:r>
              <a:rPr lang="nl-BE" sz="2400" i="1" dirty="0"/>
              <a:t> </a:t>
            </a:r>
            <a:r>
              <a:rPr lang="nl-BE" sz="2400" i="1" dirty="0" err="1"/>
              <a:t>for</a:t>
            </a:r>
            <a:r>
              <a:rPr lang="nl-BE" sz="2400" i="1" dirty="0"/>
              <a:t> </a:t>
            </a:r>
            <a:r>
              <a:rPr lang="nl-BE" sz="2400" i="1" dirty="0" err="1"/>
              <a:t>the</a:t>
            </a:r>
            <a:r>
              <a:rPr lang="nl-BE" sz="2400" i="1" dirty="0"/>
              <a:t> </a:t>
            </a:r>
            <a:r>
              <a:rPr lang="nl-BE" sz="2400" i="1" dirty="0" err="1"/>
              <a:t>implementation</a:t>
            </a:r>
            <a:r>
              <a:rPr lang="nl-BE" sz="2400" i="1" dirty="0"/>
              <a:t> of virtual </a:t>
            </a:r>
            <a:r>
              <a:rPr lang="nl-BE" sz="2400" i="1" dirty="0" err="1"/>
              <a:t>and</a:t>
            </a:r>
            <a:r>
              <a:rPr lang="nl-BE" sz="2400" i="1" dirty="0"/>
              <a:t> </a:t>
            </a:r>
            <a:r>
              <a:rPr lang="nl-BE" sz="2400" i="1" dirty="0" err="1"/>
              <a:t>blended</a:t>
            </a:r>
            <a:r>
              <a:rPr lang="nl-BE" sz="2400" i="1" dirty="0"/>
              <a:t> </a:t>
            </a:r>
            <a:r>
              <a:rPr lang="nl-BE" sz="2400" i="1" dirty="0" err="1"/>
              <a:t>mobility</a:t>
            </a:r>
            <a:r>
              <a:rPr lang="nl-BE" sz="2400" i="1" dirty="0"/>
              <a:t> </a:t>
            </a:r>
            <a:r>
              <a:rPr lang="nl-BE" sz="2400" i="1" dirty="0" err="1"/>
              <a:t>activities</a:t>
            </a:r>
            <a:r>
              <a:rPr lang="nl-BE" sz="2400" dirty="0"/>
              <a:t>” (in principe voor de duur v/h project)</a:t>
            </a:r>
          </a:p>
          <a:p>
            <a:r>
              <a:rPr lang="nl-BE" sz="2800" dirty="0"/>
              <a:t>Special </a:t>
            </a:r>
            <a:r>
              <a:rPr lang="nl-BE" sz="2800" dirty="0" err="1"/>
              <a:t>needs</a:t>
            </a:r>
            <a:r>
              <a:rPr lang="nl-BE" sz="2800" dirty="0"/>
              <a:t> </a:t>
            </a:r>
            <a:r>
              <a:rPr lang="nl-BE" sz="2800" dirty="0" err="1"/>
              <a:t>costs</a:t>
            </a:r>
            <a:r>
              <a:rPr lang="nl-BE" sz="2800" dirty="0"/>
              <a:t>: </a:t>
            </a:r>
          </a:p>
          <a:p>
            <a:pPr lvl="1"/>
            <a:r>
              <a:rPr lang="nl-BE" sz="2400" dirty="0"/>
              <a:t>geen limiet (= normale omstandigheden) </a:t>
            </a:r>
          </a:p>
          <a:p>
            <a:pPr lvl="1"/>
            <a:r>
              <a:rPr lang="nl-BE" sz="2400" dirty="0"/>
              <a:t>bv. om deelnemers met special </a:t>
            </a:r>
            <a:r>
              <a:rPr lang="nl-BE" sz="2400" dirty="0" err="1"/>
              <a:t>needs</a:t>
            </a:r>
            <a:r>
              <a:rPr lang="nl-BE" sz="2400" dirty="0"/>
              <a:t> te betrekken bij virtuele activiteiten</a:t>
            </a:r>
          </a:p>
          <a:p>
            <a:r>
              <a:rPr lang="nl-BE" sz="2800" dirty="0"/>
              <a:t>Epos beoordeelt de ontvankelijkheid ervan</a:t>
            </a:r>
          </a:p>
          <a:p>
            <a:endParaRPr lang="nl-BE" sz="2800" dirty="0"/>
          </a:p>
        </p:txBody>
      </p:sp>
    </p:spTree>
    <p:extLst>
      <p:ext uri="{BB962C8B-B14F-4D97-AF65-F5344CB8AC3E}">
        <p14:creationId xmlns:p14="http://schemas.microsoft.com/office/powerpoint/2010/main" val="2002907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8B790-FE8D-4428-A508-E6998D444E9B}"/>
              </a:ext>
            </a:extLst>
          </p:cNvPr>
          <p:cNvSpPr>
            <a:spLocks noGrp="1"/>
          </p:cNvSpPr>
          <p:nvPr>
            <p:ph type="title"/>
          </p:nvPr>
        </p:nvSpPr>
        <p:spPr/>
        <p:txBody>
          <a:bodyPr>
            <a:normAutofit/>
          </a:bodyPr>
          <a:lstStyle/>
          <a:p>
            <a:r>
              <a:rPr lang="nl-BE" sz="4000" dirty="0"/>
              <a:t>Verlenging van contracten</a:t>
            </a:r>
          </a:p>
        </p:txBody>
      </p:sp>
      <p:sp>
        <p:nvSpPr>
          <p:cNvPr id="3" name="Tijdelijke aanduiding voor inhoud 2">
            <a:extLst>
              <a:ext uri="{FF2B5EF4-FFF2-40B4-BE49-F238E27FC236}">
                <a16:creationId xmlns:a16="http://schemas.microsoft.com/office/drawing/2014/main" id="{14E5ABF0-CCB7-4B7E-8D8F-81BBECC418D7}"/>
              </a:ext>
            </a:extLst>
          </p:cNvPr>
          <p:cNvSpPr>
            <a:spLocks noGrp="1"/>
          </p:cNvSpPr>
          <p:nvPr>
            <p:ph idx="1"/>
          </p:nvPr>
        </p:nvSpPr>
        <p:spPr/>
        <p:txBody>
          <a:bodyPr>
            <a:normAutofit/>
          </a:bodyPr>
          <a:lstStyle/>
          <a:p>
            <a:r>
              <a:rPr lang="nl-NL" sz="2800" dirty="0"/>
              <a:t>Verlenging met max. 12 maand (in totaal)</a:t>
            </a:r>
          </a:p>
          <a:p>
            <a:r>
              <a:rPr lang="nl-NL" sz="2800" dirty="0"/>
              <a:t>Maximale totale duur van 36 maand</a:t>
            </a:r>
          </a:p>
          <a:p>
            <a:r>
              <a:rPr lang="nl-NL" sz="2800" dirty="0"/>
              <a:t>Projecten kunnen niet langer lopen dan vermeld in de Programmagids van het jaar van goedkeuring</a:t>
            </a:r>
            <a:r>
              <a:rPr lang="nl-NL" sz="2000" dirty="0"/>
              <a:t> </a:t>
            </a:r>
            <a:r>
              <a:rPr lang="nl-NL" sz="2000" dirty="0" err="1"/>
              <a:t>vb</a:t>
            </a:r>
            <a:r>
              <a:rPr lang="nl-NL" sz="2000" dirty="0"/>
              <a:t>: 31/08/20 voor projecten goedgekeurd in 2017</a:t>
            </a:r>
          </a:p>
          <a:p>
            <a:pPr marL="0" indent="0">
              <a:buNone/>
            </a:pPr>
            <a:endParaRPr lang="nl-NL" sz="2000" dirty="0"/>
          </a:p>
          <a:p>
            <a:r>
              <a:rPr lang="nl-NL" sz="2800" u="sng" dirty="0"/>
              <a:t>Geen</a:t>
            </a:r>
            <a:r>
              <a:rPr lang="nl-NL" sz="2800" i="1" dirty="0"/>
              <a:t> </a:t>
            </a:r>
            <a:r>
              <a:rPr lang="nl-NL" sz="2800" dirty="0"/>
              <a:t>extra </a:t>
            </a:r>
            <a:r>
              <a:rPr lang="nl-NL" sz="2800" dirty="0" err="1"/>
              <a:t>organisational</a:t>
            </a:r>
            <a:r>
              <a:rPr lang="nl-NL" sz="2800" dirty="0"/>
              <a:t> support</a:t>
            </a:r>
            <a:r>
              <a:rPr lang="nl-NL" sz="2000" dirty="0"/>
              <a:t> </a:t>
            </a:r>
            <a:endParaRPr lang="nl-BE" dirty="0"/>
          </a:p>
        </p:txBody>
      </p:sp>
    </p:spTree>
    <p:extLst>
      <p:ext uri="{BB962C8B-B14F-4D97-AF65-F5344CB8AC3E}">
        <p14:creationId xmlns:p14="http://schemas.microsoft.com/office/powerpoint/2010/main" val="181602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D8F5B-89F7-4EAE-ABE6-C2F155CBB0EA}"/>
              </a:ext>
            </a:extLst>
          </p:cNvPr>
          <p:cNvSpPr>
            <a:spLocks noGrp="1"/>
          </p:cNvSpPr>
          <p:nvPr>
            <p:ph type="title"/>
          </p:nvPr>
        </p:nvSpPr>
        <p:spPr/>
        <p:txBody>
          <a:bodyPr>
            <a:normAutofit/>
          </a:bodyPr>
          <a:lstStyle/>
          <a:p>
            <a:r>
              <a:rPr lang="nl-BE" sz="4000" dirty="0"/>
              <a:t>Q&amp;A</a:t>
            </a:r>
          </a:p>
        </p:txBody>
      </p:sp>
      <p:pic>
        <p:nvPicPr>
          <p:cNvPr id="4" name="Tijdelijke aanduiding voor inhoud 3">
            <a:extLst>
              <a:ext uri="{FF2B5EF4-FFF2-40B4-BE49-F238E27FC236}">
                <a16:creationId xmlns:a16="http://schemas.microsoft.com/office/drawing/2014/main" id="{78BE1081-B32A-4169-B3FE-2ADEBF713BF8}"/>
              </a:ext>
            </a:extLst>
          </p:cNvPr>
          <p:cNvPicPr>
            <a:picLocks noGrp="1" noChangeAspect="1"/>
          </p:cNvPicPr>
          <p:nvPr>
            <p:ph idx="1"/>
          </p:nvPr>
        </p:nvPicPr>
        <p:blipFill>
          <a:blip r:embed="rId2"/>
          <a:stretch>
            <a:fillRect/>
          </a:stretch>
        </p:blipFill>
        <p:spPr>
          <a:xfrm>
            <a:off x="2309018" y="1600200"/>
            <a:ext cx="4525963" cy="4525963"/>
          </a:xfrm>
          <a:prstGeom prst="rect">
            <a:avLst/>
          </a:prstGeom>
        </p:spPr>
      </p:pic>
    </p:spTree>
    <p:extLst>
      <p:ext uri="{BB962C8B-B14F-4D97-AF65-F5344CB8AC3E}">
        <p14:creationId xmlns:p14="http://schemas.microsoft.com/office/powerpoint/2010/main" val="618133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69BAB9-3086-43D9-B6BE-7ECA4C5E2E1C}"/>
              </a:ext>
            </a:extLst>
          </p:cNvPr>
          <p:cNvSpPr>
            <a:spLocks noGrp="1"/>
          </p:cNvSpPr>
          <p:nvPr>
            <p:ph type="title"/>
          </p:nvPr>
        </p:nvSpPr>
        <p:spPr/>
        <p:txBody>
          <a:bodyPr/>
          <a:lstStyle/>
          <a:p>
            <a:r>
              <a:rPr lang="nl-BE" dirty="0"/>
              <a:t>Bijkomende thema’s</a:t>
            </a:r>
          </a:p>
        </p:txBody>
      </p:sp>
    </p:spTree>
    <p:extLst>
      <p:ext uri="{BB962C8B-B14F-4D97-AF65-F5344CB8AC3E}">
        <p14:creationId xmlns:p14="http://schemas.microsoft.com/office/powerpoint/2010/main" val="2143465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AB41BA-0ED6-4865-8712-29383B67630B}"/>
              </a:ext>
            </a:extLst>
          </p:cNvPr>
          <p:cNvSpPr>
            <a:spLocks noGrp="1"/>
          </p:cNvSpPr>
          <p:nvPr>
            <p:ph type="title"/>
          </p:nvPr>
        </p:nvSpPr>
        <p:spPr/>
        <p:txBody>
          <a:bodyPr>
            <a:normAutofit/>
          </a:bodyPr>
          <a:lstStyle/>
          <a:p>
            <a:r>
              <a:rPr lang="nl-BE" sz="4000" dirty="0"/>
              <a:t>Q&amp;A</a:t>
            </a:r>
          </a:p>
        </p:txBody>
      </p:sp>
      <p:sp>
        <p:nvSpPr>
          <p:cNvPr id="3" name="Tijdelijke aanduiding voor inhoud 2">
            <a:extLst>
              <a:ext uri="{FF2B5EF4-FFF2-40B4-BE49-F238E27FC236}">
                <a16:creationId xmlns:a16="http://schemas.microsoft.com/office/drawing/2014/main" id="{0F577982-55EA-4295-BB71-C6C8DD817873}"/>
              </a:ext>
            </a:extLst>
          </p:cNvPr>
          <p:cNvSpPr>
            <a:spLocks noGrp="1"/>
          </p:cNvSpPr>
          <p:nvPr>
            <p:ph idx="1"/>
          </p:nvPr>
        </p:nvSpPr>
        <p:spPr/>
        <p:txBody>
          <a:bodyPr>
            <a:normAutofit/>
          </a:bodyPr>
          <a:lstStyle/>
          <a:p>
            <a:pPr marL="0" indent="0">
              <a:buNone/>
            </a:pPr>
            <a:r>
              <a:rPr lang="nl-BE" sz="2800" dirty="0"/>
              <a:t>In welke mate is jouw project getroffen door de Coronacrisis?</a:t>
            </a:r>
          </a:p>
          <a:p>
            <a:pPr marL="514350" indent="-514350">
              <a:buAutoNum type="alphaLcParenBoth"/>
            </a:pPr>
            <a:r>
              <a:rPr lang="nl-BE" sz="2800" dirty="0"/>
              <a:t>(bijna) niet</a:t>
            </a:r>
          </a:p>
          <a:p>
            <a:pPr marL="514350" indent="-514350">
              <a:buAutoNum type="alphaLcParenBoth"/>
            </a:pPr>
            <a:r>
              <a:rPr lang="nl-BE" sz="2800" dirty="0"/>
              <a:t>een minderheid van de activiteiten zijn getroffen</a:t>
            </a:r>
          </a:p>
          <a:p>
            <a:pPr marL="514350" indent="-514350">
              <a:buAutoNum type="alphaLcParenBoth"/>
            </a:pPr>
            <a:r>
              <a:rPr lang="nl-BE" sz="2800" dirty="0"/>
              <a:t>de meerderheid van de activiteiten zijn getroffen</a:t>
            </a:r>
          </a:p>
          <a:p>
            <a:pPr marL="514350" indent="-514350">
              <a:buAutoNum type="alphaLcParenBoth"/>
            </a:pPr>
            <a:r>
              <a:rPr lang="nl-BE" sz="2800" dirty="0"/>
              <a:t>(bijna) alle activiteiten zijn getroffen</a:t>
            </a:r>
          </a:p>
          <a:p>
            <a:pPr marL="514350" indent="-514350">
              <a:buAutoNum type="alphaLcParenBoth"/>
            </a:pPr>
            <a:endParaRPr lang="nl-BE" sz="2800" dirty="0"/>
          </a:p>
        </p:txBody>
      </p:sp>
    </p:spTree>
    <p:extLst>
      <p:ext uri="{BB962C8B-B14F-4D97-AF65-F5344CB8AC3E}">
        <p14:creationId xmlns:p14="http://schemas.microsoft.com/office/powerpoint/2010/main" val="34570494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642EF-014F-49B1-9103-DA853EBFA74F}"/>
              </a:ext>
            </a:extLst>
          </p:cNvPr>
          <p:cNvSpPr>
            <a:spLocks noGrp="1"/>
          </p:cNvSpPr>
          <p:nvPr>
            <p:ph type="title"/>
          </p:nvPr>
        </p:nvSpPr>
        <p:spPr/>
        <p:txBody>
          <a:bodyPr>
            <a:normAutofit/>
          </a:bodyPr>
          <a:lstStyle/>
          <a:p>
            <a:r>
              <a:rPr lang="nl-BE" sz="4000" dirty="0"/>
              <a:t>Vereiste bewijs - documenteren</a:t>
            </a:r>
            <a:r>
              <a:rPr lang="nl-BE" dirty="0"/>
              <a:t> </a:t>
            </a:r>
          </a:p>
        </p:txBody>
      </p:sp>
      <p:sp>
        <p:nvSpPr>
          <p:cNvPr id="3" name="Tijdelijke aanduiding voor inhoud 2">
            <a:extLst>
              <a:ext uri="{FF2B5EF4-FFF2-40B4-BE49-F238E27FC236}">
                <a16:creationId xmlns:a16="http://schemas.microsoft.com/office/drawing/2014/main" id="{26B7D97D-F2EE-45EA-B376-A6B7CBC9B003}"/>
              </a:ext>
            </a:extLst>
          </p:cNvPr>
          <p:cNvSpPr>
            <a:spLocks noGrp="1"/>
          </p:cNvSpPr>
          <p:nvPr>
            <p:ph idx="1"/>
          </p:nvPr>
        </p:nvSpPr>
        <p:spPr/>
        <p:txBody>
          <a:bodyPr>
            <a:normAutofit fontScale="85000" lnSpcReduction="20000"/>
          </a:bodyPr>
          <a:lstStyle/>
          <a:p>
            <a:r>
              <a:rPr lang="nl-NL" sz="2800" dirty="0"/>
              <a:t>Documenteren van de oorzaak van “force majeure” niet nodig, tenzij bij twijfelgeval</a:t>
            </a:r>
          </a:p>
          <a:p>
            <a:pPr lvl="1"/>
            <a:r>
              <a:rPr lang="nl-NL" sz="2000" dirty="0"/>
              <a:t>Voorbeeld: bewijs overheidsmaatregelen is niet nodig</a:t>
            </a:r>
          </a:p>
          <a:p>
            <a:r>
              <a:rPr lang="nl-BE" sz="2800" dirty="0"/>
              <a:t>Vereiste bewijs toont aan </a:t>
            </a:r>
            <a:r>
              <a:rPr lang="nl-BE" sz="2800" dirty="0" err="1"/>
              <a:t>dàt</a:t>
            </a:r>
            <a:r>
              <a:rPr lang="nl-BE" sz="2800" dirty="0"/>
              <a:t> er niet-recupereerbare kosten waren</a:t>
            </a:r>
          </a:p>
          <a:p>
            <a:pPr lvl="1"/>
            <a:r>
              <a:rPr lang="nl-BE" sz="2000" dirty="0"/>
              <a:t>Voorbeeld: </a:t>
            </a:r>
          </a:p>
          <a:p>
            <a:pPr lvl="2"/>
            <a:r>
              <a:rPr lang="nl-BE" sz="2000" dirty="0"/>
              <a:t>verklaring op eer als de participant zelf voor de kosten instond (zie model Epos)</a:t>
            </a:r>
          </a:p>
          <a:p>
            <a:pPr lvl="2"/>
            <a:r>
              <a:rPr lang="nl-BE" sz="2000" dirty="0"/>
              <a:t>correspondentie die aantoont dat kosten niet gerecupereerd kunnen worden als organisatie zelf voor de kosten instond</a:t>
            </a:r>
          </a:p>
          <a:p>
            <a:pPr lvl="2"/>
            <a:r>
              <a:rPr lang="nl-BE" sz="2000" dirty="0"/>
              <a:t>…</a:t>
            </a:r>
          </a:p>
          <a:p>
            <a:pPr lvl="2"/>
            <a:r>
              <a:rPr lang="nl-BE" sz="2000" dirty="0"/>
              <a:t>Niet: verklaring op eer van de eigen organisatie (zit immers al vervat in eindverslag d.m.v. “</a:t>
            </a:r>
            <a:r>
              <a:rPr lang="nl-BE" sz="2000" dirty="0" err="1"/>
              <a:t>Declaration</a:t>
            </a:r>
            <a:r>
              <a:rPr lang="nl-BE" sz="2000" dirty="0"/>
              <a:t> on </a:t>
            </a:r>
            <a:r>
              <a:rPr lang="nl-BE" sz="2000" dirty="0" err="1"/>
              <a:t>honour</a:t>
            </a:r>
            <a:r>
              <a:rPr lang="nl-BE" sz="2000" dirty="0"/>
              <a:t>” en is geen “</a:t>
            </a:r>
            <a:r>
              <a:rPr lang="nl-BE" sz="2000" dirty="0" err="1"/>
              <a:t>supporting</a:t>
            </a:r>
            <a:r>
              <a:rPr lang="nl-BE" sz="2000" dirty="0"/>
              <a:t> document” die deze verklaring bevestigt)</a:t>
            </a:r>
          </a:p>
          <a:p>
            <a:pPr marL="914400" lvl="2" indent="0">
              <a:buNone/>
            </a:pPr>
            <a:endParaRPr lang="nl-BE" sz="1600" dirty="0"/>
          </a:p>
          <a:p>
            <a:pPr lvl="1"/>
            <a:r>
              <a:rPr lang="nl-BE" sz="2000" dirty="0"/>
              <a:t>Niet standaard mee opladen met eindrapport, enkel op vraag van Epos bezorgen</a:t>
            </a:r>
          </a:p>
        </p:txBody>
      </p:sp>
    </p:spTree>
    <p:extLst>
      <p:ext uri="{BB962C8B-B14F-4D97-AF65-F5344CB8AC3E}">
        <p14:creationId xmlns:p14="http://schemas.microsoft.com/office/powerpoint/2010/main" val="3752481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7DD156-C25C-4F4D-93EB-3C9859D8C8FF}"/>
              </a:ext>
            </a:extLst>
          </p:cNvPr>
          <p:cNvSpPr>
            <a:spLocks noGrp="1"/>
          </p:cNvSpPr>
          <p:nvPr>
            <p:ph type="title"/>
          </p:nvPr>
        </p:nvSpPr>
        <p:spPr/>
        <p:txBody>
          <a:bodyPr>
            <a:normAutofit/>
          </a:bodyPr>
          <a:lstStyle/>
          <a:p>
            <a:r>
              <a:rPr lang="nl-BE" sz="4000" dirty="0"/>
              <a:t>Deelnamebewijs</a:t>
            </a:r>
          </a:p>
        </p:txBody>
      </p:sp>
      <p:sp>
        <p:nvSpPr>
          <p:cNvPr id="3" name="Tijdelijke aanduiding voor inhoud 2">
            <a:extLst>
              <a:ext uri="{FF2B5EF4-FFF2-40B4-BE49-F238E27FC236}">
                <a16:creationId xmlns:a16="http://schemas.microsoft.com/office/drawing/2014/main" id="{E8B28C8D-34B2-4DD1-BA92-BD14097B9798}"/>
              </a:ext>
            </a:extLst>
          </p:cNvPr>
          <p:cNvSpPr>
            <a:spLocks noGrp="1"/>
          </p:cNvSpPr>
          <p:nvPr>
            <p:ph idx="1"/>
          </p:nvPr>
        </p:nvSpPr>
        <p:spPr/>
        <p:txBody>
          <a:bodyPr>
            <a:normAutofit/>
          </a:bodyPr>
          <a:lstStyle/>
          <a:p>
            <a:r>
              <a:rPr lang="nl-BE" sz="2800" dirty="0"/>
              <a:t>Alle geregistreerde mobiliteiten moet je kunnen aantonen</a:t>
            </a:r>
          </a:p>
          <a:p>
            <a:pPr lvl="1"/>
            <a:r>
              <a:rPr lang="nl-BE" sz="2400" dirty="0"/>
              <a:t>Doorgegaan: deelnameattest, Europass, …</a:t>
            </a:r>
          </a:p>
          <a:p>
            <a:pPr lvl="1"/>
            <a:r>
              <a:rPr lang="nl-BE" sz="2400" dirty="0"/>
              <a:t>Gepland maar niet doorgegaan: </a:t>
            </a:r>
          </a:p>
          <a:p>
            <a:pPr lvl="2"/>
            <a:r>
              <a:rPr lang="nl-BE" sz="2000" dirty="0"/>
              <a:t>normaal gezien ondertekend agreement (</a:t>
            </a:r>
            <a:r>
              <a:rPr lang="nl-BE" sz="2000" dirty="0" err="1"/>
              <a:t>learning</a:t>
            </a:r>
            <a:r>
              <a:rPr lang="nl-BE" sz="2000" dirty="0"/>
              <a:t> / </a:t>
            </a:r>
            <a:r>
              <a:rPr lang="nl-BE" sz="2000" dirty="0" err="1"/>
              <a:t>mobility</a:t>
            </a:r>
            <a:r>
              <a:rPr lang="nl-BE" sz="2000" dirty="0"/>
              <a:t> / </a:t>
            </a:r>
            <a:r>
              <a:rPr lang="nl-BE" sz="2000" dirty="0" err="1"/>
              <a:t>grant</a:t>
            </a:r>
            <a:r>
              <a:rPr lang="nl-BE" sz="2000" dirty="0"/>
              <a:t>)</a:t>
            </a:r>
          </a:p>
          <a:p>
            <a:pPr lvl="2"/>
            <a:r>
              <a:rPr lang="nl-BE" sz="2000" dirty="0"/>
              <a:t>OF verklaring op eer v/d deelnemer</a:t>
            </a:r>
          </a:p>
        </p:txBody>
      </p:sp>
    </p:spTree>
    <p:extLst>
      <p:ext uri="{BB962C8B-B14F-4D97-AF65-F5344CB8AC3E}">
        <p14:creationId xmlns:p14="http://schemas.microsoft.com/office/powerpoint/2010/main" val="2850089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7DD156-C25C-4F4D-93EB-3C9859D8C8FF}"/>
              </a:ext>
            </a:extLst>
          </p:cNvPr>
          <p:cNvSpPr>
            <a:spLocks noGrp="1"/>
          </p:cNvSpPr>
          <p:nvPr>
            <p:ph type="title"/>
          </p:nvPr>
        </p:nvSpPr>
        <p:spPr/>
        <p:txBody>
          <a:bodyPr>
            <a:normAutofit/>
          </a:bodyPr>
          <a:lstStyle/>
          <a:p>
            <a:r>
              <a:rPr lang="nl-BE" sz="4000" dirty="0"/>
              <a:t>Deelnemersrapporten</a:t>
            </a:r>
          </a:p>
        </p:txBody>
      </p:sp>
      <p:sp>
        <p:nvSpPr>
          <p:cNvPr id="3" name="Tijdelijke aanduiding voor inhoud 2">
            <a:extLst>
              <a:ext uri="{FF2B5EF4-FFF2-40B4-BE49-F238E27FC236}">
                <a16:creationId xmlns:a16="http://schemas.microsoft.com/office/drawing/2014/main" id="{E8B28C8D-34B2-4DD1-BA92-BD14097B9798}"/>
              </a:ext>
            </a:extLst>
          </p:cNvPr>
          <p:cNvSpPr>
            <a:spLocks noGrp="1"/>
          </p:cNvSpPr>
          <p:nvPr>
            <p:ph idx="1"/>
          </p:nvPr>
        </p:nvSpPr>
        <p:spPr/>
        <p:txBody>
          <a:bodyPr>
            <a:normAutofit/>
          </a:bodyPr>
          <a:lstStyle/>
          <a:p>
            <a:r>
              <a:rPr lang="nl-BE" sz="2800" dirty="0"/>
              <a:t>Geen mobiliteit = geen deelnemersrapport</a:t>
            </a:r>
          </a:p>
          <a:p>
            <a:r>
              <a:rPr lang="nl-BE" sz="2800" dirty="0"/>
              <a:t>(Gedeeltelijke) mobiliteit = deelnemersrapport moet (gedeeltelijk) ingevuld worden</a:t>
            </a:r>
          </a:p>
          <a:p>
            <a:endParaRPr lang="nl-BE" sz="2800" dirty="0"/>
          </a:p>
          <a:p>
            <a:r>
              <a:rPr lang="nl-BE" sz="2800" dirty="0"/>
              <a:t>Geannuleerde mob (startdatum = einddatum): MT+ status = ‘NA </a:t>
            </a:r>
            <a:r>
              <a:rPr lang="nl-BE" sz="2800" dirty="0" err="1"/>
              <a:t>excluded</a:t>
            </a:r>
            <a:r>
              <a:rPr lang="nl-BE" sz="2800" dirty="0"/>
              <a:t>’</a:t>
            </a:r>
            <a:endParaRPr lang="nl-BE" sz="2000" dirty="0"/>
          </a:p>
        </p:txBody>
      </p:sp>
    </p:spTree>
    <p:extLst>
      <p:ext uri="{BB962C8B-B14F-4D97-AF65-F5344CB8AC3E}">
        <p14:creationId xmlns:p14="http://schemas.microsoft.com/office/powerpoint/2010/main" val="37837147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7A7379-71A7-4400-9426-EDEDC5A4AC6A}"/>
              </a:ext>
            </a:extLst>
          </p:cNvPr>
          <p:cNvSpPr>
            <a:spLocks noGrp="1"/>
          </p:cNvSpPr>
          <p:nvPr>
            <p:ph type="title"/>
          </p:nvPr>
        </p:nvSpPr>
        <p:spPr/>
        <p:txBody>
          <a:bodyPr/>
          <a:lstStyle/>
          <a:p>
            <a:r>
              <a:rPr lang="nl-BE" sz="4000" dirty="0"/>
              <a:t>Budgetvragen</a:t>
            </a:r>
            <a:endParaRPr lang="nl-BE" dirty="0"/>
          </a:p>
        </p:txBody>
      </p:sp>
      <p:sp>
        <p:nvSpPr>
          <p:cNvPr id="3" name="Tijdelijke aanduiding voor inhoud 2">
            <a:extLst>
              <a:ext uri="{FF2B5EF4-FFF2-40B4-BE49-F238E27FC236}">
                <a16:creationId xmlns:a16="http://schemas.microsoft.com/office/drawing/2014/main" id="{A4FAFB31-4F75-4F97-AEFE-5537F706BA8F}"/>
              </a:ext>
            </a:extLst>
          </p:cNvPr>
          <p:cNvSpPr>
            <a:spLocks noGrp="1"/>
          </p:cNvSpPr>
          <p:nvPr>
            <p:ph idx="1"/>
          </p:nvPr>
        </p:nvSpPr>
        <p:spPr>
          <a:xfrm>
            <a:off x="457200" y="1600200"/>
            <a:ext cx="8229600" cy="4983162"/>
          </a:xfrm>
        </p:spPr>
        <p:txBody>
          <a:bodyPr>
            <a:normAutofit/>
          </a:bodyPr>
          <a:lstStyle/>
          <a:p>
            <a:r>
              <a:rPr lang="nl-BE" sz="2400" dirty="0"/>
              <a:t>Kan een stage, cursus… in een ander land georganiseerd worden dan initieel voorzien?</a:t>
            </a:r>
          </a:p>
          <a:p>
            <a:pPr lvl="1"/>
            <a:r>
              <a:rPr lang="nl-BE" sz="2400" dirty="0"/>
              <a:t>Ja. Afhankelijk van de landengroep kan dit een invloed hebben op het budget.</a:t>
            </a:r>
          </a:p>
          <a:p>
            <a:pPr lvl="2"/>
            <a:r>
              <a:rPr lang="nl-BE" sz="2000" dirty="0"/>
              <a:t>Voorbeeld: afgelaste cursus of stage in Finland opnieuw organiseren in Litouwen</a:t>
            </a:r>
          </a:p>
          <a:p>
            <a:pPr marL="914400" lvl="2" indent="0">
              <a:buNone/>
            </a:pPr>
            <a:endParaRPr lang="nl-BE" sz="2000" dirty="0"/>
          </a:p>
          <a:p>
            <a:r>
              <a:rPr lang="nl-BE" sz="2400" dirty="0"/>
              <a:t>Wat met vouchers die niet gebruikt kunnen worden?</a:t>
            </a:r>
          </a:p>
          <a:p>
            <a:pPr marL="457200" lvl="1" indent="0">
              <a:buNone/>
            </a:pPr>
            <a:r>
              <a:rPr lang="nl-BE" sz="2400" dirty="0"/>
              <a:t>= niet-recupereerbare kost</a:t>
            </a:r>
          </a:p>
          <a:p>
            <a:pPr lvl="1"/>
            <a:r>
              <a:rPr lang="nl-BE" sz="2000" dirty="0"/>
              <a:t>Voorbeeld: voucher voor volgend jaar, maar geen project dan</a:t>
            </a:r>
          </a:p>
          <a:p>
            <a:pPr marL="457200" lvl="1" indent="0">
              <a:buNone/>
            </a:pPr>
            <a:endParaRPr lang="nl-BE" sz="2400" dirty="0"/>
          </a:p>
          <a:p>
            <a:pPr marL="457200" lvl="1" indent="0">
              <a:buNone/>
            </a:pPr>
            <a:endParaRPr lang="nl-BE" sz="2000" dirty="0"/>
          </a:p>
        </p:txBody>
      </p:sp>
    </p:spTree>
    <p:extLst>
      <p:ext uri="{BB962C8B-B14F-4D97-AF65-F5344CB8AC3E}">
        <p14:creationId xmlns:p14="http://schemas.microsoft.com/office/powerpoint/2010/main" val="25675211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2B91FD-23BE-4A47-9CE8-33C4C8653FE1}"/>
              </a:ext>
            </a:extLst>
          </p:cNvPr>
          <p:cNvSpPr>
            <a:spLocks noGrp="1"/>
          </p:cNvSpPr>
          <p:nvPr>
            <p:ph type="title"/>
          </p:nvPr>
        </p:nvSpPr>
        <p:spPr/>
        <p:txBody>
          <a:bodyPr>
            <a:normAutofit/>
          </a:bodyPr>
          <a:lstStyle/>
          <a:p>
            <a:r>
              <a:rPr lang="nl-BE" sz="4000" dirty="0"/>
              <a:t>Onzekerheid over terugbetaling </a:t>
            </a:r>
          </a:p>
        </p:txBody>
      </p:sp>
      <p:sp>
        <p:nvSpPr>
          <p:cNvPr id="3" name="Tijdelijke aanduiding voor inhoud 2">
            <a:extLst>
              <a:ext uri="{FF2B5EF4-FFF2-40B4-BE49-F238E27FC236}">
                <a16:creationId xmlns:a16="http://schemas.microsoft.com/office/drawing/2014/main" id="{6CFA28C6-B006-4B6B-BD08-D552B2C0F6B8}"/>
              </a:ext>
            </a:extLst>
          </p:cNvPr>
          <p:cNvSpPr>
            <a:spLocks noGrp="1"/>
          </p:cNvSpPr>
          <p:nvPr>
            <p:ph idx="1"/>
          </p:nvPr>
        </p:nvSpPr>
        <p:spPr/>
        <p:txBody>
          <a:bodyPr>
            <a:normAutofit/>
          </a:bodyPr>
          <a:lstStyle/>
          <a:p>
            <a:r>
              <a:rPr lang="nl-NL" sz="2400" dirty="0"/>
              <a:t>Wat als er op het moment van de eindrapportering geen vooruitzicht is op de terugbetaling van gemaakte kosten?</a:t>
            </a:r>
          </a:p>
          <a:p>
            <a:pPr lvl="1"/>
            <a:r>
              <a:rPr lang="nl-NL" sz="2400" dirty="0"/>
              <a:t>We hanteren de redelijkheid, deze kosten kunnen ook ingebracht worden.</a:t>
            </a:r>
          </a:p>
          <a:p>
            <a:pPr lvl="1"/>
            <a:r>
              <a:rPr lang="nl-NL" sz="2400" dirty="0"/>
              <a:t>Gedocumenteerd!</a:t>
            </a:r>
            <a:r>
              <a:rPr lang="nl-NL" sz="2000" dirty="0"/>
              <a:t> Voorbeeld: mailing, verklaring op eer…</a:t>
            </a:r>
          </a:p>
          <a:p>
            <a:endParaRPr lang="nl-BE" sz="2800" dirty="0">
              <a:highlight>
                <a:srgbClr val="FFFF00"/>
              </a:highlight>
            </a:endParaRPr>
          </a:p>
        </p:txBody>
      </p:sp>
    </p:spTree>
    <p:extLst>
      <p:ext uri="{BB962C8B-B14F-4D97-AF65-F5344CB8AC3E}">
        <p14:creationId xmlns:p14="http://schemas.microsoft.com/office/powerpoint/2010/main" val="1632947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FDEF23-6373-4054-9C18-B30950921333}"/>
              </a:ext>
            </a:extLst>
          </p:cNvPr>
          <p:cNvSpPr>
            <a:spLocks noGrp="1"/>
          </p:cNvSpPr>
          <p:nvPr>
            <p:ph type="title"/>
          </p:nvPr>
        </p:nvSpPr>
        <p:spPr/>
        <p:txBody>
          <a:bodyPr>
            <a:normAutofit/>
          </a:bodyPr>
          <a:lstStyle/>
          <a:p>
            <a:r>
              <a:rPr lang="nl-BE" sz="4000" dirty="0"/>
              <a:t>Eindverslaggeving </a:t>
            </a:r>
          </a:p>
        </p:txBody>
      </p:sp>
      <p:sp>
        <p:nvSpPr>
          <p:cNvPr id="3" name="Tijdelijke aanduiding voor inhoud 2">
            <a:extLst>
              <a:ext uri="{FF2B5EF4-FFF2-40B4-BE49-F238E27FC236}">
                <a16:creationId xmlns:a16="http://schemas.microsoft.com/office/drawing/2014/main" id="{FFC0AA5D-0242-4A87-B74A-33CBD0CFF52F}"/>
              </a:ext>
            </a:extLst>
          </p:cNvPr>
          <p:cNvSpPr>
            <a:spLocks noGrp="1"/>
          </p:cNvSpPr>
          <p:nvPr>
            <p:ph idx="1"/>
          </p:nvPr>
        </p:nvSpPr>
        <p:spPr/>
        <p:txBody>
          <a:bodyPr>
            <a:normAutofit/>
          </a:bodyPr>
          <a:lstStyle/>
          <a:p>
            <a:r>
              <a:rPr lang="nl-BE" sz="2800" dirty="0"/>
              <a:t>Er zijn misschien weinig tot zelfs geen mobiliteiten geweest…</a:t>
            </a:r>
          </a:p>
          <a:p>
            <a:r>
              <a:rPr lang="nl-BE" sz="2800" dirty="0"/>
              <a:t>Toch belangrijk om alles wat wél gebeurd is, duidelijk toe te lichten </a:t>
            </a:r>
            <a:r>
              <a:rPr lang="nl-BE" sz="2000" dirty="0"/>
              <a:t>(</a:t>
            </a:r>
            <a:r>
              <a:rPr lang="nl-BE" sz="2000" dirty="0" err="1"/>
              <a:t>vb</a:t>
            </a:r>
            <a:r>
              <a:rPr lang="nl-BE" sz="2000" dirty="0"/>
              <a:t>: het voorbereidingstraject, eventuele alternatieven…)</a:t>
            </a:r>
            <a:endParaRPr lang="nl-BE" sz="2800" dirty="0"/>
          </a:p>
        </p:txBody>
      </p:sp>
    </p:spTree>
    <p:extLst>
      <p:ext uri="{BB962C8B-B14F-4D97-AF65-F5344CB8AC3E}">
        <p14:creationId xmlns:p14="http://schemas.microsoft.com/office/powerpoint/2010/main" val="18223730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FDEF23-6373-4054-9C18-B30950921333}"/>
              </a:ext>
            </a:extLst>
          </p:cNvPr>
          <p:cNvSpPr>
            <a:spLocks noGrp="1"/>
          </p:cNvSpPr>
          <p:nvPr>
            <p:ph type="title"/>
          </p:nvPr>
        </p:nvSpPr>
        <p:spPr/>
        <p:txBody>
          <a:bodyPr>
            <a:normAutofit/>
          </a:bodyPr>
          <a:lstStyle/>
          <a:p>
            <a:r>
              <a:rPr lang="nl-BE" sz="4000"/>
              <a:t>OLS</a:t>
            </a:r>
            <a:endParaRPr lang="nl-BE" sz="4000" dirty="0"/>
          </a:p>
        </p:txBody>
      </p:sp>
      <p:sp>
        <p:nvSpPr>
          <p:cNvPr id="3" name="Tijdelijke aanduiding voor inhoud 2">
            <a:extLst>
              <a:ext uri="{FF2B5EF4-FFF2-40B4-BE49-F238E27FC236}">
                <a16:creationId xmlns:a16="http://schemas.microsoft.com/office/drawing/2014/main" id="{FFC0AA5D-0242-4A87-B74A-33CBD0CFF52F}"/>
              </a:ext>
            </a:extLst>
          </p:cNvPr>
          <p:cNvSpPr>
            <a:spLocks noGrp="1"/>
          </p:cNvSpPr>
          <p:nvPr>
            <p:ph idx="1"/>
          </p:nvPr>
        </p:nvSpPr>
        <p:spPr/>
        <p:txBody>
          <a:bodyPr>
            <a:normAutofit/>
          </a:bodyPr>
          <a:lstStyle/>
          <a:p>
            <a:r>
              <a:rPr lang="nl-NL" sz="2800" dirty="0"/>
              <a:t>Normaal: invullen van een OLS-test voor en na de mobiliteit = verplicht</a:t>
            </a:r>
          </a:p>
          <a:p>
            <a:r>
              <a:rPr lang="nl-NL" sz="2800" dirty="0"/>
              <a:t>En nu: is de 2e OLS-test verplicht?</a:t>
            </a:r>
          </a:p>
          <a:p>
            <a:pPr lvl="1"/>
            <a:r>
              <a:rPr lang="nl-NL" sz="2400" dirty="0"/>
              <a:t>NIET verplicht bij </a:t>
            </a:r>
            <a:r>
              <a:rPr lang="nl-NL" sz="2400" dirty="0" err="1"/>
              <a:t>annulatie</a:t>
            </a:r>
            <a:r>
              <a:rPr lang="nl-NL" sz="2400" dirty="0"/>
              <a:t> &amp; bij vervroegde terugkeer</a:t>
            </a:r>
          </a:p>
        </p:txBody>
      </p:sp>
    </p:spTree>
    <p:extLst>
      <p:ext uri="{BB962C8B-B14F-4D97-AF65-F5344CB8AC3E}">
        <p14:creationId xmlns:p14="http://schemas.microsoft.com/office/powerpoint/2010/main" val="11992081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642EF-014F-49B1-9103-DA853EBFA74F}"/>
              </a:ext>
            </a:extLst>
          </p:cNvPr>
          <p:cNvSpPr>
            <a:spLocks noGrp="1"/>
          </p:cNvSpPr>
          <p:nvPr>
            <p:ph type="title"/>
          </p:nvPr>
        </p:nvSpPr>
        <p:spPr/>
        <p:txBody>
          <a:bodyPr>
            <a:normAutofit/>
          </a:bodyPr>
          <a:lstStyle/>
          <a:p>
            <a:r>
              <a:rPr lang="nl-BE" sz="4000" dirty="0"/>
              <a:t>Komende maanden</a:t>
            </a:r>
          </a:p>
        </p:txBody>
      </p:sp>
      <p:sp>
        <p:nvSpPr>
          <p:cNvPr id="3" name="Tijdelijke aanduiding voor inhoud 2">
            <a:extLst>
              <a:ext uri="{FF2B5EF4-FFF2-40B4-BE49-F238E27FC236}">
                <a16:creationId xmlns:a16="http://schemas.microsoft.com/office/drawing/2014/main" id="{26B7D97D-F2EE-45EA-B376-A6B7CBC9B003}"/>
              </a:ext>
            </a:extLst>
          </p:cNvPr>
          <p:cNvSpPr>
            <a:spLocks noGrp="1"/>
          </p:cNvSpPr>
          <p:nvPr>
            <p:ph idx="1"/>
          </p:nvPr>
        </p:nvSpPr>
        <p:spPr/>
        <p:txBody>
          <a:bodyPr>
            <a:normAutofit/>
          </a:bodyPr>
          <a:lstStyle/>
          <a:p>
            <a:r>
              <a:rPr lang="nl-BE" sz="2800" dirty="0"/>
              <a:t>Huidige maatregelen blijven geldig tot ze stopgezet worden</a:t>
            </a:r>
          </a:p>
          <a:p>
            <a:pPr lvl="1"/>
            <a:r>
              <a:rPr lang="nl-BE" sz="2400" dirty="0"/>
              <a:t>Nasleep (zomer + najaar) en tweede golf (?) </a:t>
            </a:r>
          </a:p>
          <a:p>
            <a:r>
              <a:rPr lang="nl-BE" sz="2800" dirty="0"/>
              <a:t>Activiteiten kunnen virtueel starten</a:t>
            </a:r>
          </a:p>
          <a:p>
            <a:pPr lvl="1"/>
            <a:r>
              <a:rPr lang="nl-BE" sz="2400" dirty="0"/>
              <a:t>Maar: geen “</a:t>
            </a:r>
            <a:r>
              <a:rPr lang="nl-BE" sz="2400" dirty="0" err="1"/>
              <a:t>individual</a:t>
            </a:r>
            <a:r>
              <a:rPr lang="nl-BE" sz="2400" dirty="0"/>
              <a:t> support”, wel “</a:t>
            </a:r>
            <a:r>
              <a:rPr lang="nl-BE" sz="2400" dirty="0" err="1"/>
              <a:t>organisational</a:t>
            </a:r>
            <a:r>
              <a:rPr lang="nl-BE" sz="2400" dirty="0"/>
              <a:t> support”</a:t>
            </a:r>
          </a:p>
          <a:p>
            <a:pPr lvl="1"/>
            <a:r>
              <a:rPr lang="nl-BE" sz="2400" dirty="0"/>
              <a:t>Vanaf wanneer geldt dit? = ???</a:t>
            </a:r>
          </a:p>
        </p:txBody>
      </p:sp>
    </p:spTree>
    <p:extLst>
      <p:ext uri="{BB962C8B-B14F-4D97-AF65-F5344CB8AC3E}">
        <p14:creationId xmlns:p14="http://schemas.microsoft.com/office/powerpoint/2010/main" val="41182122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D8F5B-89F7-4EAE-ABE6-C2F155CBB0EA}"/>
              </a:ext>
            </a:extLst>
          </p:cNvPr>
          <p:cNvSpPr>
            <a:spLocks noGrp="1"/>
          </p:cNvSpPr>
          <p:nvPr>
            <p:ph type="title"/>
          </p:nvPr>
        </p:nvSpPr>
        <p:spPr/>
        <p:txBody>
          <a:bodyPr>
            <a:normAutofit/>
          </a:bodyPr>
          <a:lstStyle/>
          <a:p>
            <a:r>
              <a:rPr lang="nl-BE" sz="4000" dirty="0"/>
              <a:t>Q&amp;A</a:t>
            </a:r>
          </a:p>
        </p:txBody>
      </p:sp>
      <p:pic>
        <p:nvPicPr>
          <p:cNvPr id="4" name="Tijdelijke aanduiding voor inhoud 3">
            <a:extLst>
              <a:ext uri="{FF2B5EF4-FFF2-40B4-BE49-F238E27FC236}">
                <a16:creationId xmlns:a16="http://schemas.microsoft.com/office/drawing/2014/main" id="{78BE1081-B32A-4169-B3FE-2ADEBF713BF8}"/>
              </a:ext>
            </a:extLst>
          </p:cNvPr>
          <p:cNvPicPr>
            <a:picLocks noGrp="1" noChangeAspect="1"/>
          </p:cNvPicPr>
          <p:nvPr>
            <p:ph idx="1"/>
          </p:nvPr>
        </p:nvPicPr>
        <p:blipFill>
          <a:blip r:embed="rId2"/>
          <a:stretch>
            <a:fillRect/>
          </a:stretch>
        </p:blipFill>
        <p:spPr>
          <a:xfrm>
            <a:off x="2309018" y="1600200"/>
            <a:ext cx="4525963" cy="4525963"/>
          </a:xfrm>
          <a:prstGeom prst="rect">
            <a:avLst/>
          </a:prstGeom>
        </p:spPr>
      </p:pic>
    </p:spTree>
    <p:extLst>
      <p:ext uri="{BB962C8B-B14F-4D97-AF65-F5344CB8AC3E}">
        <p14:creationId xmlns:p14="http://schemas.microsoft.com/office/powerpoint/2010/main" val="10187009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69BAB9-3086-43D9-B6BE-7ECA4C5E2E1C}"/>
              </a:ext>
            </a:extLst>
          </p:cNvPr>
          <p:cNvSpPr>
            <a:spLocks noGrp="1"/>
          </p:cNvSpPr>
          <p:nvPr>
            <p:ph type="title"/>
          </p:nvPr>
        </p:nvSpPr>
        <p:spPr/>
        <p:txBody>
          <a:bodyPr/>
          <a:lstStyle/>
          <a:p>
            <a:r>
              <a:rPr lang="nl-BE" dirty="0"/>
              <a:t>Tot slot</a:t>
            </a:r>
          </a:p>
        </p:txBody>
      </p:sp>
    </p:spTree>
    <p:extLst>
      <p:ext uri="{BB962C8B-B14F-4D97-AF65-F5344CB8AC3E}">
        <p14:creationId xmlns:p14="http://schemas.microsoft.com/office/powerpoint/2010/main" val="2292438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69BAB9-3086-43D9-B6BE-7ECA4C5E2E1C}"/>
              </a:ext>
            </a:extLst>
          </p:cNvPr>
          <p:cNvSpPr>
            <a:spLocks noGrp="1"/>
          </p:cNvSpPr>
          <p:nvPr>
            <p:ph type="title"/>
          </p:nvPr>
        </p:nvSpPr>
        <p:spPr/>
        <p:txBody>
          <a:bodyPr/>
          <a:lstStyle/>
          <a:p>
            <a:r>
              <a:rPr lang="nl-BE" dirty="0"/>
              <a:t>Bespreking force majeure-maatregelen</a:t>
            </a:r>
          </a:p>
        </p:txBody>
      </p:sp>
    </p:spTree>
    <p:extLst>
      <p:ext uri="{BB962C8B-B14F-4D97-AF65-F5344CB8AC3E}">
        <p14:creationId xmlns:p14="http://schemas.microsoft.com/office/powerpoint/2010/main" val="19159257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642EF-014F-49B1-9103-DA853EBFA74F}"/>
              </a:ext>
            </a:extLst>
          </p:cNvPr>
          <p:cNvSpPr>
            <a:spLocks noGrp="1"/>
          </p:cNvSpPr>
          <p:nvPr>
            <p:ph type="title"/>
          </p:nvPr>
        </p:nvSpPr>
        <p:spPr/>
        <p:txBody>
          <a:bodyPr>
            <a:normAutofit/>
          </a:bodyPr>
          <a:lstStyle/>
          <a:p>
            <a:r>
              <a:rPr lang="nl-BE" sz="4000" dirty="0"/>
              <a:t>Waar vind ik info?</a:t>
            </a:r>
          </a:p>
        </p:txBody>
      </p:sp>
      <p:sp>
        <p:nvSpPr>
          <p:cNvPr id="3" name="Tijdelijke aanduiding voor inhoud 2">
            <a:extLst>
              <a:ext uri="{FF2B5EF4-FFF2-40B4-BE49-F238E27FC236}">
                <a16:creationId xmlns:a16="http://schemas.microsoft.com/office/drawing/2014/main" id="{26B7D97D-F2EE-45EA-B376-A6B7CBC9B003}"/>
              </a:ext>
            </a:extLst>
          </p:cNvPr>
          <p:cNvSpPr>
            <a:spLocks noGrp="1"/>
          </p:cNvSpPr>
          <p:nvPr>
            <p:ph idx="1"/>
          </p:nvPr>
        </p:nvSpPr>
        <p:spPr/>
        <p:txBody>
          <a:bodyPr/>
          <a:lstStyle/>
          <a:p>
            <a:r>
              <a:rPr lang="nl-BE" sz="2800" dirty="0"/>
              <a:t>Jouw dossierbeheerder voor specifieke vragen</a:t>
            </a:r>
          </a:p>
          <a:p>
            <a:r>
              <a:rPr lang="nl-BE" sz="2800" dirty="0">
                <a:hlinkClick r:id="rId2"/>
              </a:rPr>
              <a:t>Epos-website</a:t>
            </a:r>
            <a:r>
              <a:rPr lang="nl-BE" sz="2800" dirty="0"/>
              <a:t> </a:t>
            </a:r>
          </a:p>
          <a:p>
            <a:r>
              <a:rPr lang="nl-BE" sz="2800" dirty="0"/>
              <a:t>Europese Commissie:</a:t>
            </a:r>
          </a:p>
          <a:p>
            <a:pPr lvl="1"/>
            <a:r>
              <a:rPr lang="nl-BE" sz="2400" dirty="0" err="1">
                <a:hlinkClick r:id="rId3"/>
              </a:rPr>
              <a:t>Consequences</a:t>
            </a:r>
            <a:r>
              <a:rPr lang="nl-BE" sz="2400" dirty="0">
                <a:hlinkClick r:id="rId3"/>
              </a:rPr>
              <a:t> </a:t>
            </a:r>
            <a:r>
              <a:rPr lang="nl-BE" sz="2400" dirty="0" err="1">
                <a:hlinkClick r:id="rId3"/>
              </a:rPr>
              <a:t>for</a:t>
            </a:r>
            <a:r>
              <a:rPr lang="nl-BE" sz="2400" dirty="0">
                <a:hlinkClick r:id="rId3"/>
              </a:rPr>
              <a:t> E+ </a:t>
            </a:r>
            <a:r>
              <a:rPr lang="nl-BE" sz="2400" dirty="0" err="1">
                <a:hlinkClick r:id="rId3"/>
              </a:rPr>
              <a:t>activities</a:t>
            </a:r>
            <a:endParaRPr lang="nl-BE" sz="2400" dirty="0"/>
          </a:p>
          <a:p>
            <a:pPr lvl="1"/>
            <a:r>
              <a:rPr lang="nl-BE" sz="2400" dirty="0">
                <a:hlinkClick r:id="rId4"/>
              </a:rPr>
              <a:t>Q&amp;A</a:t>
            </a:r>
            <a:endParaRPr lang="nl-BE" sz="2400" dirty="0"/>
          </a:p>
          <a:p>
            <a:pPr marL="457200" lvl="1" indent="0">
              <a:buNone/>
            </a:pPr>
            <a:endParaRPr lang="nl-BE" dirty="0"/>
          </a:p>
        </p:txBody>
      </p:sp>
    </p:spTree>
    <p:extLst>
      <p:ext uri="{BB962C8B-B14F-4D97-AF65-F5344CB8AC3E}">
        <p14:creationId xmlns:p14="http://schemas.microsoft.com/office/powerpoint/2010/main" val="23106788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642EF-014F-49B1-9103-DA853EBFA74F}"/>
              </a:ext>
            </a:extLst>
          </p:cNvPr>
          <p:cNvSpPr>
            <a:spLocks noGrp="1"/>
          </p:cNvSpPr>
          <p:nvPr>
            <p:ph type="title"/>
          </p:nvPr>
        </p:nvSpPr>
        <p:spPr/>
        <p:txBody>
          <a:bodyPr>
            <a:normAutofit/>
          </a:bodyPr>
          <a:lstStyle/>
          <a:p>
            <a:r>
              <a:rPr lang="nl-BE" sz="4000"/>
              <a:t>Tips </a:t>
            </a:r>
            <a:endParaRPr lang="nl-BE" sz="4000" dirty="0"/>
          </a:p>
        </p:txBody>
      </p:sp>
      <p:sp>
        <p:nvSpPr>
          <p:cNvPr id="3" name="Tijdelijke aanduiding voor inhoud 2">
            <a:extLst>
              <a:ext uri="{FF2B5EF4-FFF2-40B4-BE49-F238E27FC236}">
                <a16:creationId xmlns:a16="http://schemas.microsoft.com/office/drawing/2014/main" id="{26B7D97D-F2EE-45EA-B376-A6B7CBC9B003}"/>
              </a:ext>
            </a:extLst>
          </p:cNvPr>
          <p:cNvSpPr>
            <a:spLocks noGrp="1"/>
          </p:cNvSpPr>
          <p:nvPr>
            <p:ph idx="1"/>
          </p:nvPr>
        </p:nvSpPr>
        <p:spPr/>
        <p:txBody>
          <a:bodyPr>
            <a:normAutofit/>
          </a:bodyPr>
          <a:lstStyle/>
          <a:p>
            <a:r>
              <a:rPr lang="nl-BE" sz="2800" dirty="0"/>
              <a:t>Wacht niet met het invoeren in MT+</a:t>
            </a:r>
          </a:p>
          <a:p>
            <a:pPr lvl="1"/>
            <a:r>
              <a:rPr lang="nl-BE" sz="2400" dirty="0"/>
              <a:t>Wijzigingen kunnen nog tot aan de eindrapportering</a:t>
            </a:r>
          </a:p>
          <a:p>
            <a:pPr marL="457200" lvl="1" indent="0">
              <a:buNone/>
            </a:pPr>
            <a:endParaRPr lang="nl-BE" sz="2400" dirty="0"/>
          </a:p>
          <a:p>
            <a:r>
              <a:rPr lang="nl-BE" sz="2800" dirty="0"/>
              <a:t>Contacteer je dossierbeheerder, maar doe dit voorbereid:</a:t>
            </a:r>
          </a:p>
          <a:p>
            <a:pPr lvl="1"/>
            <a:r>
              <a:rPr lang="nl-BE" sz="2400" dirty="0"/>
              <a:t>Wat is de specifieke situatie?</a:t>
            </a:r>
          </a:p>
          <a:p>
            <a:pPr lvl="1"/>
            <a:r>
              <a:rPr lang="nl-BE" sz="2400" dirty="0"/>
              <a:t>Bij welk van de vier gevallen sluit jouw situatie aan?</a:t>
            </a:r>
          </a:p>
          <a:p>
            <a:pPr lvl="1"/>
            <a:r>
              <a:rPr lang="nl-BE" sz="2400" dirty="0"/>
              <a:t>Wat is precies je vraag?</a:t>
            </a:r>
          </a:p>
          <a:p>
            <a:pPr lvl="1"/>
            <a:r>
              <a:rPr lang="nl-BE" sz="2400" dirty="0"/>
              <a:t>…</a:t>
            </a:r>
          </a:p>
        </p:txBody>
      </p:sp>
    </p:spTree>
    <p:extLst>
      <p:ext uri="{BB962C8B-B14F-4D97-AF65-F5344CB8AC3E}">
        <p14:creationId xmlns:p14="http://schemas.microsoft.com/office/powerpoint/2010/main" val="22615330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642EF-014F-49B1-9103-DA853EBFA74F}"/>
              </a:ext>
            </a:extLst>
          </p:cNvPr>
          <p:cNvSpPr>
            <a:spLocks noGrp="1"/>
          </p:cNvSpPr>
          <p:nvPr>
            <p:ph type="title"/>
          </p:nvPr>
        </p:nvSpPr>
        <p:spPr/>
        <p:txBody>
          <a:bodyPr>
            <a:normAutofit/>
          </a:bodyPr>
          <a:lstStyle/>
          <a:p>
            <a:r>
              <a:rPr lang="nl-BE" sz="4000" dirty="0"/>
              <a:t>Evaluatie </a:t>
            </a:r>
          </a:p>
        </p:txBody>
      </p:sp>
      <p:sp>
        <p:nvSpPr>
          <p:cNvPr id="3" name="Tijdelijke aanduiding voor inhoud 2">
            <a:extLst>
              <a:ext uri="{FF2B5EF4-FFF2-40B4-BE49-F238E27FC236}">
                <a16:creationId xmlns:a16="http://schemas.microsoft.com/office/drawing/2014/main" id="{26B7D97D-F2EE-45EA-B376-A6B7CBC9B003}"/>
              </a:ext>
            </a:extLst>
          </p:cNvPr>
          <p:cNvSpPr>
            <a:spLocks noGrp="1"/>
          </p:cNvSpPr>
          <p:nvPr>
            <p:ph idx="1"/>
          </p:nvPr>
        </p:nvSpPr>
        <p:spPr/>
        <p:txBody>
          <a:bodyPr>
            <a:normAutofit/>
          </a:bodyPr>
          <a:lstStyle/>
          <a:p>
            <a:pPr marL="457200" indent="-457200">
              <a:buFont typeface="+mj-lt"/>
              <a:buAutoNum type="arabicPeriod"/>
            </a:pPr>
            <a:endParaRPr lang="nl-BE" sz="2800" dirty="0"/>
          </a:p>
          <a:p>
            <a:pPr marL="514350" indent="-514350">
              <a:buFont typeface="+mj-lt"/>
              <a:buAutoNum type="alphaLcParenR"/>
            </a:pPr>
            <a:r>
              <a:rPr lang="nl-BE" sz="2800" dirty="0"/>
              <a:t>Was waar ik nood aan had + was helder en volledig</a:t>
            </a:r>
          </a:p>
          <a:p>
            <a:pPr marL="457200" indent="-457200">
              <a:buFont typeface="+mj-lt"/>
              <a:buAutoNum type="alphaLcParenR"/>
            </a:pPr>
            <a:r>
              <a:rPr lang="nl-BE" sz="2800" dirty="0"/>
              <a:t>Was waar ik nood aan had maar was onvoldoende helder of onvolledig</a:t>
            </a:r>
          </a:p>
          <a:p>
            <a:pPr marL="457200" indent="-457200">
              <a:buFont typeface="+mj-lt"/>
              <a:buAutoNum type="alphaLcParenR"/>
            </a:pPr>
            <a:r>
              <a:rPr lang="nl-BE" sz="2800" dirty="0"/>
              <a:t>Was niet waar ik nood aan had maar was helder en volledig</a:t>
            </a:r>
          </a:p>
          <a:p>
            <a:pPr marL="457200" indent="-457200">
              <a:buFont typeface="+mj-lt"/>
              <a:buAutoNum type="alphaLcParenR"/>
            </a:pPr>
            <a:r>
              <a:rPr lang="nl-BE" sz="2800" dirty="0"/>
              <a:t>Was niet waar ik nood aan had + was onvoldoende helder of onvolledig</a:t>
            </a:r>
          </a:p>
          <a:p>
            <a:pPr marL="457200" indent="-457200">
              <a:buFont typeface="+mj-lt"/>
              <a:buAutoNum type="alphaLcParenR"/>
            </a:pPr>
            <a:endParaRPr lang="nl-BE" sz="2800" dirty="0"/>
          </a:p>
          <a:p>
            <a:pPr marL="0" indent="0">
              <a:buNone/>
            </a:pPr>
            <a:endParaRPr lang="nl-BE" sz="2400" dirty="0"/>
          </a:p>
        </p:txBody>
      </p:sp>
    </p:spTree>
    <p:extLst>
      <p:ext uri="{BB962C8B-B14F-4D97-AF65-F5344CB8AC3E}">
        <p14:creationId xmlns:p14="http://schemas.microsoft.com/office/powerpoint/2010/main" val="3579214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272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642EF-014F-49B1-9103-DA853EBFA74F}"/>
              </a:ext>
            </a:extLst>
          </p:cNvPr>
          <p:cNvSpPr>
            <a:spLocks noGrp="1"/>
          </p:cNvSpPr>
          <p:nvPr>
            <p:ph type="title"/>
          </p:nvPr>
        </p:nvSpPr>
        <p:spPr/>
        <p:txBody>
          <a:bodyPr/>
          <a:lstStyle/>
          <a:p>
            <a:r>
              <a:rPr lang="nl-BE" sz="4000" dirty="0"/>
              <a:t>Algemeen</a:t>
            </a:r>
            <a:endParaRPr lang="nl-BE" dirty="0"/>
          </a:p>
        </p:txBody>
      </p:sp>
      <p:sp>
        <p:nvSpPr>
          <p:cNvPr id="3" name="Tijdelijke aanduiding voor inhoud 2">
            <a:extLst>
              <a:ext uri="{FF2B5EF4-FFF2-40B4-BE49-F238E27FC236}">
                <a16:creationId xmlns:a16="http://schemas.microsoft.com/office/drawing/2014/main" id="{26B7D97D-F2EE-45EA-B376-A6B7CBC9B003}"/>
              </a:ext>
            </a:extLst>
          </p:cNvPr>
          <p:cNvSpPr>
            <a:spLocks noGrp="1"/>
          </p:cNvSpPr>
          <p:nvPr>
            <p:ph idx="1"/>
          </p:nvPr>
        </p:nvSpPr>
        <p:spPr>
          <a:xfrm>
            <a:off x="457200" y="1600200"/>
            <a:ext cx="8229600" cy="4525963"/>
          </a:xfrm>
        </p:spPr>
        <p:txBody>
          <a:bodyPr>
            <a:normAutofit lnSpcReduction="10000"/>
          </a:bodyPr>
          <a:lstStyle/>
          <a:p>
            <a:r>
              <a:rPr lang="nl-BE" sz="2800" dirty="0"/>
              <a:t>Doel maatregelen: kosten als gevolg van overmacht n.a.v. de Coronacrisis zoveel mogelijk door het projectbudget laten dekken</a:t>
            </a:r>
          </a:p>
          <a:p>
            <a:r>
              <a:rPr lang="nl-BE" sz="2800" dirty="0"/>
              <a:t>Force majeure geldt </a:t>
            </a:r>
            <a:r>
              <a:rPr lang="nl-NL" sz="2800" dirty="0"/>
              <a:t>vanaf 30/01/2020</a:t>
            </a:r>
          </a:p>
          <a:p>
            <a:r>
              <a:rPr lang="nl-NL" sz="2800" dirty="0"/>
              <a:t>Rapportering enkel op de voorziene momenten</a:t>
            </a:r>
          </a:p>
          <a:p>
            <a:r>
              <a:rPr lang="nl-BE" sz="2800" dirty="0"/>
              <a:t>Contractueel toegekende budget wordt </a:t>
            </a:r>
            <a:r>
              <a:rPr lang="nl-BE" sz="2800" u="sng" dirty="0"/>
              <a:t>niet</a:t>
            </a:r>
            <a:r>
              <a:rPr lang="nl-BE" sz="2800" dirty="0"/>
              <a:t> verhoogd</a:t>
            </a:r>
          </a:p>
          <a:p>
            <a:r>
              <a:rPr lang="nl-BE" sz="2800" dirty="0"/>
              <a:t>Zo veel mogelijk a.d.h.v. forfaits (= “unit </a:t>
            </a:r>
            <a:r>
              <a:rPr lang="nl-BE" sz="2800" dirty="0" err="1"/>
              <a:t>costs</a:t>
            </a:r>
            <a:r>
              <a:rPr lang="nl-BE" sz="2800" dirty="0"/>
              <a:t>”)</a:t>
            </a:r>
          </a:p>
          <a:p>
            <a:r>
              <a:rPr lang="nl-BE" sz="2800" dirty="0"/>
              <a:t>Invoer MT+: </a:t>
            </a:r>
            <a:r>
              <a:rPr lang="nl-BE" sz="2800" u="sng" dirty="0"/>
              <a:t>altijd</a:t>
            </a:r>
            <a:r>
              <a:rPr lang="nl-BE" sz="2800" dirty="0"/>
              <a:t> ‘Corona’ of ‘</a:t>
            </a:r>
            <a:r>
              <a:rPr lang="nl-BE" sz="2800" dirty="0" err="1"/>
              <a:t>Covid</a:t>
            </a:r>
            <a:r>
              <a:rPr lang="nl-BE" sz="2800" dirty="0"/>
              <a:t>’ vermelden</a:t>
            </a:r>
          </a:p>
          <a:p>
            <a:r>
              <a:rPr lang="nl-BE" sz="2800" dirty="0"/>
              <a:t>Basisregels blijven gelden</a:t>
            </a:r>
          </a:p>
          <a:p>
            <a:endParaRPr lang="nl-BE" dirty="0"/>
          </a:p>
        </p:txBody>
      </p:sp>
    </p:spTree>
    <p:extLst>
      <p:ext uri="{BB962C8B-B14F-4D97-AF65-F5344CB8AC3E}">
        <p14:creationId xmlns:p14="http://schemas.microsoft.com/office/powerpoint/2010/main" val="1725838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642EF-014F-49B1-9103-DA853EBFA74F}"/>
              </a:ext>
            </a:extLst>
          </p:cNvPr>
          <p:cNvSpPr>
            <a:spLocks noGrp="1"/>
          </p:cNvSpPr>
          <p:nvPr>
            <p:ph type="title"/>
          </p:nvPr>
        </p:nvSpPr>
        <p:spPr/>
        <p:txBody>
          <a:bodyPr>
            <a:normAutofit/>
          </a:bodyPr>
          <a:lstStyle/>
          <a:p>
            <a:r>
              <a:rPr lang="nl-BE" sz="4000" dirty="0" err="1"/>
              <a:t>Organisational</a:t>
            </a:r>
            <a:r>
              <a:rPr lang="nl-BE" sz="4000" dirty="0"/>
              <a:t> support</a:t>
            </a:r>
          </a:p>
        </p:txBody>
      </p:sp>
      <p:sp>
        <p:nvSpPr>
          <p:cNvPr id="3" name="Tijdelijke aanduiding voor inhoud 2">
            <a:extLst>
              <a:ext uri="{FF2B5EF4-FFF2-40B4-BE49-F238E27FC236}">
                <a16:creationId xmlns:a16="http://schemas.microsoft.com/office/drawing/2014/main" id="{26B7D97D-F2EE-45EA-B376-A6B7CBC9B003}"/>
              </a:ext>
            </a:extLst>
          </p:cNvPr>
          <p:cNvSpPr>
            <a:spLocks noGrp="1"/>
          </p:cNvSpPr>
          <p:nvPr>
            <p:ph idx="1"/>
          </p:nvPr>
        </p:nvSpPr>
        <p:spPr/>
        <p:txBody>
          <a:bodyPr>
            <a:normAutofit/>
          </a:bodyPr>
          <a:lstStyle/>
          <a:p>
            <a:r>
              <a:rPr lang="nl-BE" sz="2800" dirty="0"/>
              <a:t>Toegekend voor elke </a:t>
            </a:r>
            <a:r>
              <a:rPr lang="nl-BE" sz="2800" u="sng" dirty="0"/>
              <a:t>gerapporteerde</a:t>
            </a:r>
            <a:r>
              <a:rPr lang="nl-BE" sz="2800" dirty="0"/>
              <a:t> (ontvankelijke) mobiliteit</a:t>
            </a:r>
          </a:p>
          <a:p>
            <a:r>
              <a:rPr lang="nl-BE" sz="2800" dirty="0"/>
              <a:t>Ook voor geannuleerde mobiliteiten, ook zonder niet-recupereerbare kosten, dus ook rapporteren!</a:t>
            </a:r>
          </a:p>
        </p:txBody>
      </p:sp>
    </p:spTree>
    <p:extLst>
      <p:ext uri="{BB962C8B-B14F-4D97-AF65-F5344CB8AC3E}">
        <p14:creationId xmlns:p14="http://schemas.microsoft.com/office/powerpoint/2010/main" val="2946924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642EF-014F-49B1-9103-DA853EBFA74F}"/>
              </a:ext>
            </a:extLst>
          </p:cNvPr>
          <p:cNvSpPr>
            <a:spLocks noGrp="1"/>
          </p:cNvSpPr>
          <p:nvPr>
            <p:ph type="title"/>
          </p:nvPr>
        </p:nvSpPr>
        <p:spPr/>
        <p:txBody>
          <a:bodyPr>
            <a:normAutofit/>
          </a:bodyPr>
          <a:lstStyle/>
          <a:p>
            <a:r>
              <a:rPr lang="nl-BE" sz="4000" dirty="0"/>
              <a:t>Travel </a:t>
            </a:r>
            <a:r>
              <a:rPr lang="nl-BE" sz="4000" dirty="0" err="1"/>
              <a:t>costs</a:t>
            </a:r>
            <a:r>
              <a:rPr lang="nl-BE" sz="4000" dirty="0"/>
              <a:t> en </a:t>
            </a:r>
            <a:r>
              <a:rPr lang="nl-BE" sz="4000" dirty="0" err="1"/>
              <a:t>individual</a:t>
            </a:r>
            <a:r>
              <a:rPr lang="nl-BE" sz="4000" dirty="0"/>
              <a:t> support</a:t>
            </a:r>
          </a:p>
        </p:txBody>
      </p:sp>
      <p:sp>
        <p:nvSpPr>
          <p:cNvPr id="3" name="Tijdelijke aanduiding voor inhoud 2">
            <a:extLst>
              <a:ext uri="{FF2B5EF4-FFF2-40B4-BE49-F238E27FC236}">
                <a16:creationId xmlns:a16="http://schemas.microsoft.com/office/drawing/2014/main" id="{26B7D97D-F2EE-45EA-B376-A6B7CBC9B003}"/>
              </a:ext>
            </a:extLst>
          </p:cNvPr>
          <p:cNvSpPr>
            <a:spLocks noGrp="1"/>
          </p:cNvSpPr>
          <p:nvPr>
            <p:ph idx="1"/>
          </p:nvPr>
        </p:nvSpPr>
        <p:spPr/>
        <p:txBody>
          <a:bodyPr>
            <a:normAutofit/>
          </a:bodyPr>
          <a:lstStyle/>
          <a:p>
            <a:r>
              <a:rPr lang="nl-BE" sz="2800" dirty="0"/>
              <a:t>Afhankelijk van situatie:</a:t>
            </a:r>
          </a:p>
          <a:p>
            <a:pPr marL="914400" lvl="1" indent="-457200">
              <a:buFont typeface="+mj-lt"/>
              <a:buAutoNum type="arabicPeriod"/>
            </a:pPr>
            <a:r>
              <a:rPr lang="nl-BE" sz="2400" dirty="0"/>
              <a:t>Uitgesteld, om later alsnog uit te voeren</a:t>
            </a:r>
          </a:p>
          <a:p>
            <a:pPr marL="914400" lvl="1" indent="-457200">
              <a:buFont typeface="+mj-lt"/>
              <a:buAutoNum type="arabicPeriod"/>
            </a:pPr>
            <a:r>
              <a:rPr lang="nl-BE" sz="2400" dirty="0"/>
              <a:t>Geannuleerd</a:t>
            </a:r>
          </a:p>
          <a:p>
            <a:pPr marL="914400" lvl="1" indent="-457200">
              <a:buFont typeface="+mj-lt"/>
              <a:buAutoNum type="arabicPeriod"/>
            </a:pPr>
            <a:r>
              <a:rPr lang="nl-BE" sz="2400" dirty="0"/>
              <a:t>Stopgezet en tijdelijk of definitief terug naar huis</a:t>
            </a:r>
          </a:p>
          <a:p>
            <a:pPr marL="914400" lvl="1" indent="-457200">
              <a:buFont typeface="+mj-lt"/>
              <a:buAutoNum type="arabicPeriod"/>
            </a:pPr>
            <a:r>
              <a:rPr lang="nl-BE" sz="2400" dirty="0"/>
              <a:t>Stopgezet, maar ter plaatse gebleven</a:t>
            </a:r>
          </a:p>
          <a:p>
            <a:r>
              <a:rPr lang="nl-BE" sz="2800" dirty="0"/>
              <a:t>Per situatie invoer in MT+</a:t>
            </a:r>
          </a:p>
          <a:p>
            <a:r>
              <a:rPr lang="nl-BE" sz="2800" dirty="0"/>
              <a:t>Duiding in MT+-omgeving</a:t>
            </a:r>
          </a:p>
        </p:txBody>
      </p:sp>
    </p:spTree>
    <p:extLst>
      <p:ext uri="{BB962C8B-B14F-4D97-AF65-F5344CB8AC3E}">
        <p14:creationId xmlns:p14="http://schemas.microsoft.com/office/powerpoint/2010/main" val="37716404"/>
      </p:ext>
    </p:extLst>
  </p:cSld>
  <p:clrMapOvr>
    <a:masterClrMapping/>
  </p:clrMapOvr>
</p:sld>
</file>

<file path=ppt/theme/theme1.xml><?xml version="1.0" encoding="utf-8"?>
<a:theme xmlns:a="http://schemas.openxmlformats.org/drawingml/2006/main" name="EPOS_PPTtemplate v2">
  <a:themeElements>
    <a:clrScheme name="EPOS 1">
      <a:dk1>
        <a:srgbClr val="000000"/>
      </a:dk1>
      <a:lt1>
        <a:sysClr val="window" lastClr="FFFFFF"/>
      </a:lt1>
      <a:dk2>
        <a:srgbClr val="4E7282"/>
      </a:dk2>
      <a:lt2>
        <a:srgbClr val="EEECE1"/>
      </a:lt2>
      <a:accent1>
        <a:srgbClr val="4E7282"/>
      </a:accent1>
      <a:accent2>
        <a:srgbClr val="E84C15"/>
      </a:accent2>
      <a:accent3>
        <a:srgbClr val="FBB500"/>
      </a:accent3>
      <a:accent4>
        <a:srgbClr val="962422"/>
      </a:accent4>
      <a:accent5>
        <a:srgbClr val="A9A9A9"/>
      </a:accent5>
      <a:accent6>
        <a:srgbClr val="043160"/>
      </a:accent6>
      <a:hlink>
        <a:srgbClr val="E84C15"/>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C72A1230FE724EA91F379F3FB74DFB" ma:contentTypeVersion="4" ma:contentTypeDescription="Een nieuw document maken." ma:contentTypeScope="" ma:versionID="a6370358a1ac44d65e5d1b7b41eb9d0e">
  <xsd:schema xmlns:xsd="http://www.w3.org/2001/XMLSchema" xmlns:xs="http://www.w3.org/2001/XMLSchema" xmlns:p="http://schemas.microsoft.com/office/2006/metadata/properties" xmlns:ns3="7ecc9ef7-2ae9-4c4a-a84d-ad0942207c14" targetNamespace="http://schemas.microsoft.com/office/2006/metadata/properties" ma:root="true" ma:fieldsID="69f59c7eb92dab0dc2711fdfedffc8fa" ns3:_="">
    <xsd:import namespace="7ecc9ef7-2ae9-4c4a-a84d-ad0942207c1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cc9ef7-2ae9-4c4a-a84d-ad0942207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E32F23-CA21-4DF9-A4BF-0BD775E6B930}">
  <ds:schemaRefs>
    <ds:schemaRef ds:uri="http://schemas.microsoft.com/sharepoint/v3/contenttype/forms"/>
  </ds:schemaRefs>
</ds:datastoreItem>
</file>

<file path=customXml/itemProps2.xml><?xml version="1.0" encoding="utf-8"?>
<ds:datastoreItem xmlns:ds="http://schemas.openxmlformats.org/officeDocument/2006/customXml" ds:itemID="{EC996E93-A035-4C59-BA30-E3EBC5E01214}">
  <ds:schemaRefs>
    <ds:schemaRef ds:uri="7ecc9ef7-2ae9-4c4a-a84d-ad0942207c1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6C82290-3FD8-4ACE-A6A3-7A6D7B9784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cc9ef7-2ae9-4c4a-a84d-ad0942207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Epos_E+_template_PPT</Template>
  <TotalTime>1607</TotalTime>
  <Words>2305</Words>
  <Application>Microsoft Office PowerPoint</Application>
  <PresentationFormat>Diavoorstelling (4:3)</PresentationFormat>
  <Paragraphs>271</Paragraphs>
  <Slides>63</Slides>
  <Notes>5</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63</vt:i4>
      </vt:variant>
    </vt:vector>
  </HeadingPairs>
  <TitlesOfParts>
    <vt:vector size="66" baseType="lpstr">
      <vt:lpstr>Arial</vt:lpstr>
      <vt:lpstr>Calibri</vt:lpstr>
      <vt:lpstr>EPOS_PPTtemplate v2</vt:lpstr>
      <vt:lpstr>PowerPoint-presentatie</vt:lpstr>
      <vt:lpstr>Webinar m.b.t. force majeure-maatregelen n.a.v. de coronacrisis</vt:lpstr>
      <vt:lpstr>Inleiding</vt:lpstr>
      <vt:lpstr>Opzet webinar</vt:lpstr>
      <vt:lpstr>Q&amp;A</vt:lpstr>
      <vt:lpstr>Bespreking force majeure-maatregelen</vt:lpstr>
      <vt:lpstr>Algemeen</vt:lpstr>
      <vt:lpstr>Organisational support</vt:lpstr>
      <vt:lpstr>Travel costs en individual support</vt:lpstr>
      <vt:lpstr>(1) Mobiliteit uitgesteld, wordt op een later moment alsnog uitgevoerd </vt:lpstr>
      <vt:lpstr>(1) Mobiliteit uitgesteld, wordt op een later moment alsnog uitgevoerd </vt:lpstr>
      <vt:lpstr>(1) Mobiliteit uitgesteld, wordt op een later moment alsnog uitgevoerd </vt:lpstr>
      <vt:lpstr>MT+-omgeving</vt:lpstr>
      <vt:lpstr>MT+-omgeving</vt:lpstr>
      <vt:lpstr>MT+-omgeving</vt:lpstr>
      <vt:lpstr>MT+-omgeving</vt:lpstr>
      <vt:lpstr>MT+-omgeving</vt:lpstr>
      <vt:lpstr>MT+-omgeving</vt:lpstr>
      <vt:lpstr>MT+-omgeving</vt:lpstr>
      <vt:lpstr>MT+-omgeving</vt:lpstr>
      <vt:lpstr>MT+-omgeving</vt:lpstr>
      <vt:lpstr>MT+-omgeving</vt:lpstr>
      <vt:lpstr>Q&amp;A</vt:lpstr>
      <vt:lpstr>(2) Mobiliteit geannuleerd, deelnemer kon niet vertrekken</vt:lpstr>
      <vt:lpstr>(2) Mobiliteit geannuleerd, deelnemer kon niet vertrekken</vt:lpstr>
      <vt:lpstr>(2) Mobiliteit geannuleerd, deelnemer kon niet vertrekken</vt:lpstr>
      <vt:lpstr>MT+-omgeving</vt:lpstr>
      <vt:lpstr>MT+-omgeving</vt:lpstr>
      <vt:lpstr>MT+-omgeving</vt:lpstr>
      <vt:lpstr>Q&amp;A</vt:lpstr>
      <vt:lpstr>(3) Mobiliteit stopgezet, deelnemer (tijdelijk/definitief) terug naar huis</vt:lpstr>
      <vt:lpstr>(3) Mobiliteit stopgezet, deelnemer (tijdelijk/definitief) terug naar huis</vt:lpstr>
      <vt:lpstr>(3) Mobiliteit stopgezet, deelnemer (tijdelijk/definitief) terug naar huis</vt:lpstr>
      <vt:lpstr>MT+-omgeving</vt:lpstr>
      <vt:lpstr>MT+-omgeving</vt:lpstr>
      <vt:lpstr>MT+-omgeving</vt:lpstr>
      <vt:lpstr>Q&amp;A</vt:lpstr>
      <vt:lpstr>(4) Mobiliteit stopgezet, deelnemer bleef ter plaatse</vt:lpstr>
      <vt:lpstr>(4) Mobiliteit stopgezet, deelnemer bleef ter plaatse</vt:lpstr>
      <vt:lpstr>(4) Mobiliteit stopgezet, deelnemer bleef ter plaatse</vt:lpstr>
      <vt:lpstr>(4) Mobiliteit stopgezet, deelnemer bleef ter plaatse</vt:lpstr>
      <vt:lpstr>MT+-omgeving</vt:lpstr>
      <vt:lpstr>MT+-omgeving</vt:lpstr>
      <vt:lpstr>MT+-omgeving</vt:lpstr>
      <vt:lpstr>Q&amp;A</vt:lpstr>
      <vt:lpstr>Exceptional en special needs costs</vt:lpstr>
      <vt:lpstr>Verlenging van contracten</vt:lpstr>
      <vt:lpstr>Q&amp;A</vt:lpstr>
      <vt:lpstr>Bijkomende thema’s</vt:lpstr>
      <vt:lpstr>Vereiste bewijs - documenteren </vt:lpstr>
      <vt:lpstr>Deelnamebewijs</vt:lpstr>
      <vt:lpstr>Deelnemersrapporten</vt:lpstr>
      <vt:lpstr>Budgetvragen</vt:lpstr>
      <vt:lpstr>Onzekerheid over terugbetaling </vt:lpstr>
      <vt:lpstr>Eindverslaggeving </vt:lpstr>
      <vt:lpstr>OLS</vt:lpstr>
      <vt:lpstr>Komende maanden</vt:lpstr>
      <vt:lpstr>Q&amp;A</vt:lpstr>
      <vt:lpstr>Tot slot</vt:lpstr>
      <vt:lpstr>Waar vind ik info?</vt:lpstr>
      <vt:lpstr>Tips </vt:lpstr>
      <vt:lpstr>Evaluatie </vt:lpstr>
      <vt:lpstr>PowerPoint-presentatie</vt:lpstr>
    </vt:vector>
  </TitlesOfParts>
  <Company>Absoluut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Gillis, Petra</dc:creator>
  <cp:lastModifiedBy>Bekaert Melissa</cp:lastModifiedBy>
  <cp:revision>51</cp:revision>
  <dcterms:created xsi:type="dcterms:W3CDTF">2016-03-17T13:11:33Z</dcterms:created>
  <dcterms:modified xsi:type="dcterms:W3CDTF">2020-06-17T14:42:44Z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0x0101002AC72A1230FE724EA91F379F3FB74DFB</vt:lpwstr>
  </property>
</Properties>
</file>