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sldIdLst>
    <p:sldId id="256" r:id="rId5"/>
    <p:sldId id="257" r:id="rId6"/>
    <p:sldId id="258" r:id="rId7"/>
    <p:sldId id="259" r:id="rId8"/>
    <p:sldId id="303" r:id="rId9"/>
    <p:sldId id="262" r:id="rId10"/>
    <p:sldId id="266" r:id="rId11"/>
    <p:sldId id="260" r:id="rId12"/>
    <p:sldId id="261" r:id="rId13"/>
    <p:sldId id="272" r:id="rId14"/>
    <p:sldId id="273" r:id="rId15"/>
    <p:sldId id="327" r:id="rId16"/>
    <p:sldId id="293" r:id="rId17"/>
    <p:sldId id="295" r:id="rId18"/>
    <p:sldId id="296" r:id="rId19"/>
    <p:sldId id="297" r:id="rId20"/>
    <p:sldId id="341" r:id="rId21"/>
    <p:sldId id="342" r:id="rId22"/>
    <p:sldId id="298" r:id="rId23"/>
    <p:sldId id="343" r:id="rId24"/>
    <p:sldId id="344" r:id="rId25"/>
    <p:sldId id="345" r:id="rId26"/>
    <p:sldId id="346" r:id="rId27"/>
    <p:sldId id="313" r:id="rId28"/>
    <p:sldId id="274" r:id="rId29"/>
    <p:sldId id="275" r:id="rId30"/>
    <p:sldId id="328" r:id="rId31"/>
    <p:sldId id="347" r:id="rId32"/>
    <p:sldId id="348" r:id="rId33"/>
    <p:sldId id="349" r:id="rId34"/>
    <p:sldId id="350" r:id="rId35"/>
    <p:sldId id="319" r:id="rId36"/>
    <p:sldId id="276" r:id="rId37"/>
    <p:sldId id="277" r:id="rId38"/>
    <p:sldId id="329" r:id="rId39"/>
    <p:sldId id="351" r:id="rId40"/>
    <p:sldId id="352" r:id="rId41"/>
    <p:sldId id="353" r:id="rId42"/>
    <p:sldId id="354" r:id="rId43"/>
    <p:sldId id="321" r:id="rId44"/>
    <p:sldId id="278" r:id="rId45"/>
    <p:sldId id="285" r:id="rId46"/>
    <p:sldId id="279" r:id="rId47"/>
    <p:sldId id="330" r:id="rId48"/>
    <p:sldId id="355" r:id="rId49"/>
    <p:sldId id="356" r:id="rId50"/>
    <p:sldId id="357" r:id="rId51"/>
    <p:sldId id="358" r:id="rId52"/>
    <p:sldId id="323" r:id="rId53"/>
    <p:sldId id="287" r:id="rId54"/>
    <p:sldId id="288" r:id="rId55"/>
    <p:sldId id="339" r:id="rId56"/>
    <p:sldId id="264" r:id="rId57"/>
    <p:sldId id="267" r:id="rId58"/>
    <p:sldId id="359" r:id="rId59"/>
    <p:sldId id="289" r:id="rId60"/>
    <p:sldId id="292" r:id="rId61"/>
    <p:sldId id="268" r:id="rId62"/>
    <p:sldId id="325" r:id="rId63"/>
    <p:sldId id="265" r:id="rId64"/>
    <p:sldId id="269" r:id="rId65"/>
    <p:sldId id="270" r:id="rId66"/>
    <p:sldId id="340" r:id="rId67"/>
    <p:sldId id="326"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3C7F3-656E-4033-BD7B-7832A6016D94}" v="48" dt="2020-06-16T08:54:01.0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90591" autoAdjust="0"/>
  </p:normalViewPr>
  <p:slideViewPr>
    <p:cSldViewPr snapToGrid="0" snapToObjects="1">
      <p:cViewPr varScale="1">
        <p:scale>
          <a:sx n="78" d="100"/>
          <a:sy n="78" d="100"/>
        </p:scale>
        <p:origin x="183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0C357-B39A-4D8E-8BFC-FE3AD4B5FDEE}" type="datetimeFigureOut">
              <a:rPr lang="nl-BE" smtClean="0"/>
              <a:t>25/06/2020</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0EB3A-72DF-4485-8BF7-40B155D8CB39}" type="slidenum">
              <a:rPr lang="nl-BE" smtClean="0"/>
              <a:t>‹nr.›</a:t>
            </a:fld>
            <a:endParaRPr lang="nl-BE"/>
          </a:p>
        </p:txBody>
      </p:sp>
    </p:spTree>
    <p:extLst>
      <p:ext uri="{BB962C8B-B14F-4D97-AF65-F5344CB8AC3E}">
        <p14:creationId xmlns:p14="http://schemas.microsoft.com/office/powerpoint/2010/main" val="34245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4</a:t>
            </a:fld>
            <a:endParaRPr lang="nl-BE"/>
          </a:p>
        </p:txBody>
      </p:sp>
    </p:spTree>
    <p:extLst>
      <p:ext uri="{BB962C8B-B14F-4D97-AF65-F5344CB8AC3E}">
        <p14:creationId xmlns:p14="http://schemas.microsoft.com/office/powerpoint/2010/main" val="89539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 maal invoeren in MT+</a:t>
            </a:r>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10</a:t>
            </a:fld>
            <a:endParaRPr lang="nl-BE"/>
          </a:p>
        </p:txBody>
      </p:sp>
    </p:spTree>
    <p:extLst>
      <p:ext uri="{BB962C8B-B14F-4D97-AF65-F5344CB8AC3E}">
        <p14:creationId xmlns:p14="http://schemas.microsoft.com/office/powerpoint/2010/main" val="207024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11</a:t>
            </a:fld>
            <a:endParaRPr lang="nl-BE"/>
          </a:p>
        </p:txBody>
      </p:sp>
    </p:spTree>
    <p:extLst>
      <p:ext uri="{BB962C8B-B14F-4D97-AF65-F5344CB8AC3E}">
        <p14:creationId xmlns:p14="http://schemas.microsoft.com/office/powerpoint/2010/main" val="404066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12</a:t>
            </a:fld>
            <a:endParaRPr lang="nl-BE"/>
          </a:p>
        </p:txBody>
      </p:sp>
    </p:spTree>
    <p:extLst>
      <p:ext uri="{BB962C8B-B14F-4D97-AF65-F5344CB8AC3E}">
        <p14:creationId xmlns:p14="http://schemas.microsoft.com/office/powerpoint/2010/main" val="221098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27</a:t>
            </a:fld>
            <a:endParaRPr lang="nl-BE"/>
          </a:p>
        </p:txBody>
      </p:sp>
    </p:spTree>
    <p:extLst>
      <p:ext uri="{BB962C8B-B14F-4D97-AF65-F5344CB8AC3E}">
        <p14:creationId xmlns:p14="http://schemas.microsoft.com/office/powerpoint/2010/main" val="246267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STOPGEZET NA TWEE DAGEN, DIGITALE NIET MEE OPNEMEN.</a:t>
            </a:r>
          </a:p>
        </p:txBody>
      </p:sp>
      <p:sp>
        <p:nvSpPr>
          <p:cNvPr id="4" name="Tijdelijke aanduiding voor dianummer 3"/>
          <p:cNvSpPr>
            <a:spLocks noGrp="1"/>
          </p:cNvSpPr>
          <p:nvPr>
            <p:ph type="sldNum" sz="quarter" idx="5"/>
          </p:nvPr>
        </p:nvSpPr>
        <p:spPr/>
        <p:txBody>
          <a:bodyPr/>
          <a:lstStyle/>
          <a:p>
            <a:fld id="{7580EB3A-72DF-4485-8BF7-40B155D8CB39}" type="slidenum">
              <a:rPr lang="nl-BE" smtClean="0"/>
              <a:t>35</a:t>
            </a:fld>
            <a:endParaRPr lang="nl-BE"/>
          </a:p>
        </p:txBody>
      </p:sp>
    </p:spTree>
    <p:extLst>
      <p:ext uri="{BB962C8B-B14F-4D97-AF65-F5344CB8AC3E}">
        <p14:creationId xmlns:p14="http://schemas.microsoft.com/office/powerpoint/2010/main" val="23374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45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2880490"/>
            <a:ext cx="8229600" cy="1143000"/>
          </a:xfrm>
        </p:spPr>
        <p:txBody>
          <a:bodyPr/>
          <a:lstStyle/>
          <a:p>
            <a:r>
              <a:rPr lang="nl-NL"/>
              <a:t>Klik om de stijl te bewerken</a:t>
            </a:r>
            <a:endParaRPr lang="en-US" dirty="0"/>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0743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1542952"/>
            <a:ext cx="8229600" cy="2204216"/>
          </a:xfrm>
        </p:spPr>
        <p:txBody>
          <a:bodyPr/>
          <a:lstStyle/>
          <a:p>
            <a:r>
              <a:rPr lang="nl-NL"/>
              <a:t>Klik om de stijl te bewerken</a:t>
            </a:r>
            <a:endParaRPr lang="en-US" dirty="0"/>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285662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rasmus+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1542952"/>
            <a:ext cx="8229600" cy="2204216"/>
          </a:xfrm>
        </p:spPr>
        <p:txBody>
          <a:bodyPr/>
          <a:lstStyle/>
          <a:p>
            <a:r>
              <a:rPr lang="nl-NL"/>
              <a:t>Klik om de stijl te bewerken</a:t>
            </a:r>
            <a:endParaRPr lang="en-US" dirty="0"/>
          </a:p>
        </p:txBody>
      </p:sp>
    </p:spTree>
    <p:extLst>
      <p:ext uri="{BB962C8B-B14F-4D97-AF65-F5344CB8AC3E}">
        <p14:creationId xmlns:p14="http://schemas.microsoft.com/office/powerpoint/2010/main" val="365821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285BC5-8844-EC4F-AF0B-A85F8A877683}" type="slidenum">
              <a:rPr lang="en-US" smtClean="0"/>
              <a:t>‹nr.›</a:t>
            </a:fld>
            <a:endParaRPr lang="en-US"/>
          </a:p>
        </p:txBody>
      </p:sp>
      <p:sp>
        <p:nvSpPr>
          <p:cNvPr id="6" name="Picture Placeholder 5"/>
          <p:cNvSpPr>
            <a:spLocks noGrp="1"/>
          </p:cNvSpPr>
          <p:nvPr>
            <p:ph type="pic" sz="quarter" idx="13"/>
          </p:nvPr>
        </p:nvSpPr>
        <p:spPr>
          <a:xfrm>
            <a:off x="705556" y="1119188"/>
            <a:ext cx="7732753" cy="4214812"/>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222322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421177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3118777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45176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98394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7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asmus+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76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81835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8657"/>
            <a:ext cx="7772400" cy="1367196"/>
          </a:xfrm>
        </p:spPr>
        <p:txBody>
          <a:bodyPr anchor="t"/>
          <a:lstStyle>
            <a:lvl1pPr algn="l">
              <a:defRPr sz="4000" b="1" cap="all"/>
            </a:lvl1pPr>
          </a:lstStyle>
          <a:p>
            <a:r>
              <a:rPr lang="nl-NL"/>
              <a:t>Klik om de stijl te bewerken</a:t>
            </a:r>
            <a:endParaRPr lang="en-US" dirty="0"/>
          </a:p>
        </p:txBody>
      </p:sp>
      <p:sp>
        <p:nvSpPr>
          <p:cNvPr id="3" name="Text Placeholder 2"/>
          <p:cNvSpPr>
            <a:spLocks noGrp="1"/>
          </p:cNvSpPr>
          <p:nvPr>
            <p:ph type="body" idx="1"/>
          </p:nvPr>
        </p:nvSpPr>
        <p:spPr>
          <a:xfrm>
            <a:off x="722313" y="2729031"/>
            <a:ext cx="7772400" cy="871189"/>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15871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rasmus+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8657"/>
            <a:ext cx="7772400" cy="1367196"/>
          </a:xfrm>
        </p:spPr>
        <p:txBody>
          <a:bodyPr anchor="t"/>
          <a:lstStyle>
            <a:lvl1pPr algn="l">
              <a:defRPr sz="4000" b="1" cap="all"/>
            </a:lvl1pPr>
          </a:lstStyle>
          <a:p>
            <a:r>
              <a:rPr lang="nl-NL"/>
              <a:t>Klik om de stijl te bewerken</a:t>
            </a:r>
            <a:endParaRPr lang="en-US" dirty="0"/>
          </a:p>
        </p:txBody>
      </p:sp>
      <p:sp>
        <p:nvSpPr>
          <p:cNvPr id="3" name="Text Placeholder 2"/>
          <p:cNvSpPr>
            <a:spLocks noGrp="1"/>
          </p:cNvSpPr>
          <p:nvPr>
            <p:ph type="body" idx="1"/>
          </p:nvPr>
        </p:nvSpPr>
        <p:spPr>
          <a:xfrm>
            <a:off x="722313" y="2729031"/>
            <a:ext cx="7772400" cy="871189"/>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234383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73704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Slide Number Placeholder 8"/>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42810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5822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4"/>
          </p:nvPr>
        </p:nvSpPr>
        <p:spPr>
          <a:xfrm>
            <a:off x="6304710" y="6176872"/>
            <a:ext cx="2133600" cy="365125"/>
          </a:xfrm>
          <a:prstGeom prst="rect">
            <a:avLst/>
          </a:prstGeom>
        </p:spPr>
        <p:txBody>
          <a:bodyPr vert="horz" lIns="91440" tIns="45720" rIns="91440" bIns="45720" rtlCol="0" anchor="ctr"/>
          <a:lstStyle>
            <a:lvl1pPr algn="r">
              <a:defRPr sz="1200">
                <a:solidFill>
                  <a:srgbClr val="4E7282"/>
                </a:solidFill>
              </a:defRPr>
            </a:lvl1pPr>
          </a:lstStyle>
          <a:p>
            <a:fld id="{3A285BC5-8844-EC4F-AF0B-A85F8A877683}" type="slidenum">
              <a:rPr lang="en-US" smtClean="0"/>
              <a:pPr/>
              <a:t>‹nr.›</a:t>
            </a:fld>
            <a:endParaRPr lang="en-US" dirty="0"/>
          </a:p>
        </p:txBody>
      </p:sp>
    </p:spTree>
    <p:extLst>
      <p:ext uri="{BB962C8B-B14F-4D97-AF65-F5344CB8AC3E}">
        <p14:creationId xmlns:p14="http://schemas.microsoft.com/office/powerpoint/2010/main" val="143273827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0" r:id="rId4"/>
    <p:sldLayoutId id="2147483651" r:id="rId5"/>
    <p:sldLayoutId id="2147483664" r:id="rId6"/>
    <p:sldLayoutId id="2147483652" r:id="rId7"/>
    <p:sldLayoutId id="2147483653" r:id="rId8"/>
    <p:sldLayoutId id="2147483654" r:id="rId9"/>
    <p:sldLayoutId id="2147483661" r:id="rId10"/>
    <p:sldLayoutId id="2147483662" r:id="rId11"/>
    <p:sldLayoutId id="2147483665" r:id="rId12"/>
    <p:sldLayoutId id="2147483655" r:id="rId13"/>
    <p:sldLayoutId id="2147483656" r:id="rId14"/>
    <p:sldLayoutId id="2147483657" r:id="rId15"/>
    <p:sldLayoutId id="2147483658" r:id="rId16"/>
    <p:sldLayoutId id="2147483659" r:id="rId17"/>
  </p:sldLayoutIdLst>
  <p:txStyles>
    <p:titleStyle>
      <a:lvl1pPr algn="ctr"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programmes/erasmus-plus/resources/distance-calculator_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s://ec.europa.eu/programmes/erasmus-plus/news/coronavirus-consequences-erasmus-and-european-solidarity-corps-mobility-activities_en" TargetMode="External"/><Relationship Id="rId2" Type="http://schemas.openxmlformats.org/officeDocument/2006/relationships/hyperlink" Target="https://www.epos-vlaanderen.be/nl/nieuws/update-19-mei-wat-met-het-coronavirus" TargetMode="External"/><Relationship Id="rId1" Type="http://schemas.openxmlformats.org/officeDocument/2006/relationships/slideLayout" Target="../slideLayouts/slideLayout4.xml"/><Relationship Id="rId4" Type="http://schemas.openxmlformats.org/officeDocument/2006/relationships/hyperlink" Target="https://ec.europa.eu/programmes/erasmus-plus/resources/coronavirus-impact_en"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90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(1) Activiteit uitgesteld, wordt op een later moment alsnog uitgevoerd </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a:xfrm>
            <a:off x="457200" y="1600200"/>
            <a:ext cx="8229600" cy="4983162"/>
          </a:xfrm>
        </p:spPr>
        <p:txBody>
          <a:bodyPr>
            <a:normAutofit fontScale="92500"/>
          </a:bodyPr>
          <a:lstStyle/>
          <a:p>
            <a:r>
              <a:rPr lang="nl-BE" sz="2800" dirty="0"/>
              <a:t>1x invoeren: enkel de effectief uitgevoerde activiteit</a:t>
            </a:r>
          </a:p>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3"/>
              </a:rPr>
              <a:t>distance</a:t>
            </a:r>
            <a:r>
              <a:rPr lang="nl-BE" sz="1800" i="1" dirty="0">
                <a:hlinkClick r:id="rId3"/>
              </a:rPr>
              <a:t> band</a:t>
            </a:r>
            <a:r>
              <a:rPr lang="nl-BE" sz="1800" dirty="0"/>
              <a:t>) </a:t>
            </a:r>
            <a:r>
              <a:rPr lang="nl-BE" sz="2400" u="sng" dirty="0"/>
              <a:t>moet</a:t>
            </a:r>
            <a:r>
              <a:rPr lang="nl-BE" sz="2400" dirty="0"/>
              <a:t> toegekend worden</a:t>
            </a:r>
          </a:p>
          <a:p>
            <a:pPr lvl="1"/>
            <a:r>
              <a:rPr lang="nl-BE" sz="2400" dirty="0"/>
              <a:t>Uitstel </a:t>
            </a:r>
            <a:r>
              <a:rPr lang="nl-BE" sz="2400" dirty="0">
                <a:sym typeface="Wingdings" panose="05000000000000000000" pitchFamily="2" charset="2"/>
              </a:rPr>
              <a:t> </a:t>
            </a:r>
            <a:r>
              <a:rPr lang="nl-BE" sz="2400" dirty="0"/>
              <a:t>hogere kosten: er </a:t>
            </a:r>
            <a:r>
              <a:rPr lang="nl-BE" sz="2400" u="sng" dirty="0"/>
              <a:t>mag</a:t>
            </a:r>
            <a:r>
              <a:rPr lang="nl-BE" sz="2400" dirty="0"/>
              <a:t> meer toegekend worden, o.b.v. reële kosten</a:t>
            </a:r>
          </a:p>
          <a:p>
            <a:pPr lvl="2"/>
            <a:r>
              <a:rPr lang="nl-BE" sz="2000" dirty="0"/>
              <a:t>Voorbeeld: vliegtickets niet gerecupereerd</a:t>
            </a:r>
          </a:p>
          <a:p>
            <a:r>
              <a:rPr lang="nl-BE" sz="2800" dirty="0" err="1"/>
              <a:t>Individual</a:t>
            </a:r>
            <a:r>
              <a:rPr lang="nl-BE" sz="2800" dirty="0"/>
              <a:t> support</a:t>
            </a:r>
          </a:p>
          <a:p>
            <a:pPr lvl="1"/>
            <a:r>
              <a:rPr lang="nl-BE" sz="2400" dirty="0"/>
              <a:t>Forfait </a:t>
            </a:r>
            <a:r>
              <a:rPr lang="nl-BE" sz="2400" u="sng" dirty="0"/>
              <a:t>moet</a:t>
            </a:r>
            <a:r>
              <a:rPr lang="nl-BE" sz="2400" dirty="0"/>
              <a:t> toegekend worden voor effectieve duur verblijf</a:t>
            </a:r>
          </a:p>
          <a:p>
            <a:pPr lvl="1"/>
            <a:r>
              <a:rPr lang="nl-BE" sz="2400" dirty="0"/>
              <a:t>Uitstel </a:t>
            </a:r>
            <a:r>
              <a:rPr lang="nl-BE" sz="2400" dirty="0">
                <a:sym typeface="Wingdings" panose="05000000000000000000" pitchFamily="2" charset="2"/>
              </a:rPr>
              <a:t> hogere kosten: er </a:t>
            </a:r>
            <a:r>
              <a:rPr lang="nl-BE" sz="2400" u="sng" dirty="0">
                <a:sym typeface="Wingdings" panose="05000000000000000000" pitchFamily="2" charset="2"/>
              </a:rPr>
              <a:t>mag </a:t>
            </a:r>
            <a:r>
              <a:rPr lang="nl-BE" sz="2400" dirty="0">
                <a:sym typeface="Wingdings" panose="05000000000000000000" pitchFamily="2" charset="2"/>
              </a:rPr>
              <a:t>meer toegekend worden, o.b.v. forfait (bij voorkeur) of reële kosten</a:t>
            </a:r>
          </a:p>
          <a:p>
            <a:pPr lvl="2"/>
            <a:r>
              <a:rPr lang="nl-BE" sz="2000" dirty="0">
                <a:sym typeface="Wingdings" panose="05000000000000000000" pitchFamily="2" charset="2"/>
              </a:rPr>
              <a:t>Voorbeeld: reeds betaalde huur niet gerecupereerd</a:t>
            </a:r>
            <a:endParaRPr lang="nl-BE" sz="2000" dirty="0"/>
          </a:p>
          <a:p>
            <a:pPr lvl="1"/>
            <a:endParaRPr lang="nl-BE" sz="2400" dirty="0"/>
          </a:p>
        </p:txBody>
      </p:sp>
    </p:spTree>
    <p:extLst>
      <p:ext uri="{BB962C8B-B14F-4D97-AF65-F5344CB8AC3E}">
        <p14:creationId xmlns:p14="http://schemas.microsoft.com/office/powerpoint/2010/main" val="186671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(1) Activiteit uitgesteld, wordt op een later moment alsnog uitgevoerd </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a:xfrm>
            <a:off x="457200" y="1600200"/>
            <a:ext cx="8229600" cy="4983162"/>
          </a:xfrm>
        </p:spPr>
        <p:txBody>
          <a:bodyPr>
            <a:normAutofit fontScale="92500" lnSpcReduction="20000"/>
          </a:bodyPr>
          <a:lstStyle/>
          <a:p>
            <a:r>
              <a:rPr lang="nl-BE" sz="2600" dirty="0"/>
              <a:t>Invoer in MT+</a:t>
            </a:r>
          </a:p>
          <a:p>
            <a:pPr lvl="1"/>
            <a:r>
              <a:rPr lang="nl-BE" sz="2400" dirty="0"/>
              <a:t>CO: maakt de activiteit aan</a:t>
            </a:r>
          </a:p>
          <a:p>
            <a:pPr lvl="1"/>
            <a:r>
              <a:rPr lang="nl-BE" sz="2400" dirty="0"/>
              <a:t>CO: Duid force majeure aan op niveau van activiteit</a:t>
            </a:r>
          </a:p>
          <a:p>
            <a:pPr lvl="1"/>
            <a:r>
              <a:rPr lang="nl-BE" sz="2400" dirty="0"/>
              <a:t>CO: Registreert de werkelijke verblijfsduur</a:t>
            </a:r>
          </a:p>
          <a:p>
            <a:pPr lvl="1"/>
            <a:r>
              <a:rPr lang="nl-BE" sz="2400" dirty="0"/>
              <a:t>PA (en CO voor eigen groep): eigen “groep” aanmaken</a:t>
            </a:r>
          </a:p>
          <a:p>
            <a:pPr lvl="1"/>
            <a:r>
              <a:rPr lang="nl-BE" sz="2400" dirty="0"/>
              <a:t>PA: force majeure aanvinken en situatie verduidelijken</a:t>
            </a:r>
          </a:p>
          <a:p>
            <a:pPr lvl="1"/>
            <a:r>
              <a:rPr lang="nl-BE" sz="2400" dirty="0"/>
              <a:t>PA: ‘Travel </a:t>
            </a:r>
            <a:r>
              <a:rPr lang="nl-BE" sz="2400" dirty="0" err="1"/>
              <a:t>grant</a:t>
            </a:r>
            <a:r>
              <a:rPr lang="nl-BE" sz="2400" dirty="0"/>
              <a:t>’ en ‘</a:t>
            </a:r>
            <a:r>
              <a:rPr lang="nl-BE" sz="2400" dirty="0" err="1"/>
              <a:t>individual</a:t>
            </a:r>
            <a:r>
              <a:rPr lang="nl-BE" sz="2400" dirty="0"/>
              <a:t> support’ worden bewerkbaar in de groepen</a:t>
            </a:r>
          </a:p>
          <a:p>
            <a:pPr lvl="2"/>
            <a:r>
              <a:rPr lang="nl-BE" sz="2000" dirty="0"/>
              <a:t>Forfaits worden berekend</a:t>
            </a:r>
          </a:p>
          <a:p>
            <a:pPr lvl="2"/>
            <a:r>
              <a:rPr lang="nl-BE" sz="2000" dirty="0"/>
              <a:t>Je kan de bedragen zelf aanpassen</a:t>
            </a:r>
          </a:p>
          <a:p>
            <a:r>
              <a:rPr lang="nl-BE" sz="2600" dirty="0"/>
              <a:t>PA moeten hun groepen verwijderen vooraleer CO de </a:t>
            </a:r>
            <a:r>
              <a:rPr lang="nl-BE" sz="2600" dirty="0" err="1"/>
              <a:t>activiteitsgegevens</a:t>
            </a:r>
            <a:r>
              <a:rPr lang="nl-BE" sz="2600" dirty="0"/>
              <a:t> kan aanpassen</a:t>
            </a:r>
          </a:p>
          <a:p>
            <a:endParaRPr lang="nl-BE" sz="2600" dirty="0"/>
          </a:p>
          <a:p>
            <a:r>
              <a:rPr lang="nl-BE" sz="2600" dirty="0"/>
              <a:t>NB: géén niet-recupereerbare meerkosten? </a:t>
            </a:r>
            <a:r>
              <a:rPr lang="nl-BE" sz="2600" dirty="0">
                <a:sym typeface="Wingdings" panose="05000000000000000000" pitchFamily="2" charset="2"/>
              </a:rPr>
              <a:t> geen “force majeure”</a:t>
            </a:r>
            <a:endParaRPr lang="nl-BE" sz="2600" dirty="0"/>
          </a:p>
          <a:p>
            <a:pPr marL="0" indent="0">
              <a:buNone/>
            </a:pPr>
            <a:endParaRPr lang="nl-BE" sz="2400" dirty="0"/>
          </a:p>
        </p:txBody>
      </p:sp>
    </p:spTree>
    <p:extLst>
      <p:ext uri="{BB962C8B-B14F-4D97-AF65-F5344CB8AC3E}">
        <p14:creationId xmlns:p14="http://schemas.microsoft.com/office/powerpoint/2010/main" val="338815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77367-61E7-41C3-9CBE-08AE0B78BF19}"/>
              </a:ext>
            </a:extLst>
          </p:cNvPr>
          <p:cNvSpPr>
            <a:spLocks noGrp="1"/>
          </p:cNvSpPr>
          <p:nvPr>
            <p:ph type="title"/>
          </p:nvPr>
        </p:nvSpPr>
        <p:spPr/>
        <p:txBody>
          <a:bodyPr>
            <a:noAutofit/>
          </a:bodyPr>
          <a:lstStyle/>
          <a:p>
            <a:r>
              <a:rPr lang="nl-NL" sz="3600" dirty="0"/>
              <a:t>(1) Activiteit uitgesteld, wordt op een later moment alsnog uitgevoerd </a:t>
            </a:r>
            <a:endParaRPr lang="nl-BE" sz="3600" dirty="0"/>
          </a:p>
        </p:txBody>
      </p:sp>
      <p:sp>
        <p:nvSpPr>
          <p:cNvPr id="3" name="Tijdelijke aanduiding voor inhoud 2">
            <a:extLst>
              <a:ext uri="{FF2B5EF4-FFF2-40B4-BE49-F238E27FC236}">
                <a16:creationId xmlns:a16="http://schemas.microsoft.com/office/drawing/2014/main" id="{007AAFAE-B5FA-4172-80F9-C1AFC3D22197}"/>
              </a:ext>
            </a:extLst>
          </p:cNvPr>
          <p:cNvSpPr>
            <a:spLocks noGrp="1"/>
          </p:cNvSpPr>
          <p:nvPr>
            <p:ph idx="1"/>
          </p:nvPr>
        </p:nvSpPr>
        <p:spPr>
          <a:xfrm>
            <a:off x="457200" y="1600200"/>
            <a:ext cx="8229600" cy="5093898"/>
          </a:xfrm>
        </p:spPr>
        <p:txBody>
          <a:bodyPr>
            <a:normAutofit lnSpcReduction="10000"/>
          </a:bodyPr>
          <a:lstStyle/>
          <a:p>
            <a:pPr marL="0" indent="0">
              <a:buNone/>
            </a:pPr>
            <a:r>
              <a:rPr lang="nl-BE" sz="2000" dirty="0"/>
              <a:t>Voorbeeld: </a:t>
            </a:r>
            <a:r>
              <a:rPr lang="nl-NL" sz="2000" dirty="0"/>
              <a:t>Een groep van tien ging midden april een vijfdaagse activiteit doen in Madrid. Dit kon niet doorgaan, de activiteit wordt uitgesteld naar maart volgend jaar met een groep van vijf. Voor de vliegtickets kregen ze een voucher, het verblijf in Madrid was niet-</a:t>
            </a:r>
            <a:r>
              <a:rPr lang="nl-NL" sz="2000" dirty="0" err="1"/>
              <a:t>recupereerbaar</a:t>
            </a:r>
            <a:r>
              <a:rPr lang="nl-NL" sz="2000" dirty="0"/>
              <a:t>.</a:t>
            </a:r>
          </a:p>
          <a:p>
            <a:pPr marL="0" indent="0">
              <a:buNone/>
            </a:pPr>
            <a:endParaRPr lang="nl-NL" sz="2000" dirty="0"/>
          </a:p>
          <a:p>
            <a:r>
              <a:rPr lang="nl-NL" sz="1800" dirty="0"/>
              <a:t>CO: Force majeure aanduiden </a:t>
            </a:r>
          </a:p>
          <a:p>
            <a:r>
              <a:rPr lang="nl-NL" sz="1800" dirty="0"/>
              <a:t>CO: Registreer werkelijke periode: 16/03/21-20/03/21</a:t>
            </a:r>
          </a:p>
          <a:p>
            <a:r>
              <a:rPr lang="nl-NL" sz="1800" dirty="0"/>
              <a:t>PA: Verduidelijk: “Coronacrisis: activiteit uitgesteld van april 2020 naar maart 2021. Er waren niet-recupereerbare kosten: (1) het initiële verblijf (2020) en (2) een deel van de vouchers kunnen niet gebruikt en niet uitbetaald worden.”</a:t>
            </a:r>
          </a:p>
          <a:p>
            <a:pPr marL="0" indent="0">
              <a:buNone/>
            </a:pPr>
            <a:r>
              <a:rPr lang="nl-NL" sz="1800" dirty="0">
                <a:sym typeface="Wingdings" panose="05000000000000000000" pitchFamily="2" charset="2"/>
              </a:rPr>
              <a:t> In de veronderstelling dat alles wordt (terug)betaald &amp; ingevoerd:</a:t>
            </a:r>
            <a:endParaRPr lang="nl-NL" sz="1800" dirty="0">
              <a:solidFill>
                <a:srgbClr val="FF0000"/>
              </a:solidFill>
            </a:endParaRPr>
          </a:p>
          <a:p>
            <a:pPr lvl="1"/>
            <a:r>
              <a:rPr lang="nl-NL" sz="1800" dirty="0"/>
              <a:t>Travel </a:t>
            </a:r>
            <a:r>
              <a:rPr lang="nl-NL" sz="1800" dirty="0" err="1"/>
              <a:t>cost</a:t>
            </a:r>
            <a:r>
              <a:rPr lang="nl-NL" sz="1800" dirty="0"/>
              <a:t>: manueel: forfait naar Madrid werkelijke periode (2021) (= het minimum) + deel voucher vliegtickets dat niet gebruikt kan worden (2020)</a:t>
            </a:r>
          </a:p>
          <a:p>
            <a:pPr lvl="1"/>
            <a:r>
              <a:rPr lang="nl-NL" sz="1800" dirty="0" err="1"/>
              <a:t>Individual</a:t>
            </a:r>
            <a:r>
              <a:rPr lang="nl-NL" sz="1800" dirty="0"/>
              <a:t> support: manueel: forfait werkelijke periode (2021) (= het minimum) + niet recupereerbare kosten verblijf (2020) </a:t>
            </a:r>
          </a:p>
          <a:p>
            <a:endParaRPr lang="nl-NL" sz="2000" dirty="0"/>
          </a:p>
          <a:p>
            <a:pPr marL="0" indent="0">
              <a:buNone/>
            </a:pPr>
            <a:endParaRPr lang="nl-BE" sz="2800" dirty="0"/>
          </a:p>
        </p:txBody>
      </p:sp>
    </p:spTree>
    <p:extLst>
      <p:ext uri="{BB962C8B-B14F-4D97-AF65-F5344CB8AC3E}">
        <p14:creationId xmlns:p14="http://schemas.microsoft.com/office/powerpoint/2010/main" val="384232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 computer, wit, groep&#10;&#10;Automatisch gegenereerde beschrijving">
            <a:extLst>
              <a:ext uri="{FF2B5EF4-FFF2-40B4-BE49-F238E27FC236}">
                <a16:creationId xmlns:a16="http://schemas.microsoft.com/office/drawing/2014/main" id="{A784C71F-11CD-4AC1-9302-A79A4612863D}"/>
              </a:ext>
            </a:extLst>
          </p:cNvPr>
          <p:cNvPicPr>
            <a:picLocks noGrp="1" noChangeAspect="1"/>
          </p:cNvPicPr>
          <p:nvPr>
            <p:ph idx="1"/>
          </p:nvPr>
        </p:nvPicPr>
        <p:blipFill>
          <a:blip r:embed="rId2"/>
          <a:stretch>
            <a:fillRect/>
          </a:stretch>
        </p:blipFill>
        <p:spPr>
          <a:xfrm>
            <a:off x="65259" y="2130910"/>
            <a:ext cx="9013481" cy="3187348"/>
          </a:xfrm>
        </p:spPr>
      </p:pic>
    </p:spTree>
    <p:extLst>
      <p:ext uri="{BB962C8B-B14F-4D97-AF65-F5344CB8AC3E}">
        <p14:creationId xmlns:p14="http://schemas.microsoft.com/office/powerpoint/2010/main" val="173151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 computer, laptop, wit&#10;&#10;Automatisch gegenereerde beschrijving">
            <a:extLst>
              <a:ext uri="{FF2B5EF4-FFF2-40B4-BE49-F238E27FC236}">
                <a16:creationId xmlns:a16="http://schemas.microsoft.com/office/drawing/2014/main" id="{D11528E7-A55C-4E0F-961E-9C5402A461A2}"/>
              </a:ext>
            </a:extLst>
          </p:cNvPr>
          <p:cNvPicPr>
            <a:picLocks noGrp="1" noChangeAspect="1"/>
          </p:cNvPicPr>
          <p:nvPr>
            <p:ph idx="1"/>
          </p:nvPr>
        </p:nvPicPr>
        <p:blipFill>
          <a:blip r:embed="rId2"/>
          <a:stretch>
            <a:fillRect/>
          </a:stretch>
        </p:blipFill>
        <p:spPr>
          <a:xfrm>
            <a:off x="0" y="1483744"/>
            <a:ext cx="9169667" cy="4457204"/>
          </a:xfrm>
        </p:spPr>
      </p:pic>
    </p:spTree>
    <p:extLst>
      <p:ext uri="{BB962C8B-B14F-4D97-AF65-F5344CB8AC3E}">
        <p14:creationId xmlns:p14="http://schemas.microsoft.com/office/powerpoint/2010/main" val="184647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3BF3CA30-2F97-4532-AC3A-AF5F29279B20}"/>
              </a:ext>
            </a:extLst>
          </p:cNvPr>
          <p:cNvPicPr>
            <a:picLocks noGrp="1" noChangeAspect="1"/>
          </p:cNvPicPr>
          <p:nvPr>
            <p:ph idx="1"/>
          </p:nvPr>
        </p:nvPicPr>
        <p:blipFill>
          <a:blip r:embed="rId2"/>
          <a:stretch>
            <a:fillRect/>
          </a:stretch>
        </p:blipFill>
        <p:spPr>
          <a:xfrm>
            <a:off x="-69011" y="2205813"/>
            <a:ext cx="9213012" cy="3166517"/>
          </a:xfrm>
        </p:spPr>
      </p:pic>
    </p:spTree>
    <p:extLst>
      <p:ext uri="{BB962C8B-B14F-4D97-AF65-F5344CB8AC3E}">
        <p14:creationId xmlns:p14="http://schemas.microsoft.com/office/powerpoint/2010/main" val="146280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67C12D9E-D8AD-40BE-96E2-FE1AC89AD6F3}"/>
              </a:ext>
            </a:extLst>
          </p:cNvPr>
          <p:cNvPicPr>
            <a:picLocks noGrp="1" noChangeAspect="1"/>
          </p:cNvPicPr>
          <p:nvPr>
            <p:ph idx="1"/>
          </p:nvPr>
        </p:nvPicPr>
        <p:blipFill>
          <a:blip r:embed="rId2"/>
          <a:stretch>
            <a:fillRect/>
          </a:stretch>
        </p:blipFill>
        <p:spPr>
          <a:xfrm>
            <a:off x="0" y="1664899"/>
            <a:ext cx="9138395" cy="4249962"/>
          </a:xfrm>
        </p:spPr>
      </p:pic>
    </p:spTree>
    <p:extLst>
      <p:ext uri="{BB962C8B-B14F-4D97-AF65-F5344CB8AC3E}">
        <p14:creationId xmlns:p14="http://schemas.microsoft.com/office/powerpoint/2010/main" val="348754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 groot, computer&#10;&#10;Automatisch gegenereerde beschrijving">
            <a:extLst>
              <a:ext uri="{FF2B5EF4-FFF2-40B4-BE49-F238E27FC236}">
                <a16:creationId xmlns:a16="http://schemas.microsoft.com/office/drawing/2014/main" id="{C0471AE3-4FC1-4144-9859-6EE8A4604505}"/>
              </a:ext>
            </a:extLst>
          </p:cNvPr>
          <p:cNvPicPr>
            <a:picLocks noGrp="1" noChangeAspect="1"/>
          </p:cNvPicPr>
          <p:nvPr>
            <p:ph idx="1"/>
          </p:nvPr>
        </p:nvPicPr>
        <p:blipFill>
          <a:blip r:embed="rId2"/>
          <a:stretch>
            <a:fillRect/>
          </a:stretch>
        </p:blipFill>
        <p:spPr>
          <a:xfrm>
            <a:off x="57362" y="1526875"/>
            <a:ext cx="9029275" cy="4435095"/>
          </a:xfrm>
        </p:spPr>
      </p:pic>
    </p:spTree>
    <p:extLst>
      <p:ext uri="{BB962C8B-B14F-4D97-AF65-F5344CB8AC3E}">
        <p14:creationId xmlns:p14="http://schemas.microsoft.com/office/powerpoint/2010/main" val="378502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F7A89A2B-EF9C-4A12-BCC5-C306A3B54CDA}"/>
              </a:ext>
            </a:extLst>
          </p:cNvPr>
          <p:cNvPicPr>
            <a:picLocks noGrp="1" noChangeAspect="1"/>
          </p:cNvPicPr>
          <p:nvPr>
            <p:ph idx="1"/>
          </p:nvPr>
        </p:nvPicPr>
        <p:blipFill>
          <a:blip r:embed="rId2"/>
          <a:stretch>
            <a:fillRect/>
          </a:stretch>
        </p:blipFill>
        <p:spPr>
          <a:xfrm>
            <a:off x="1" y="2529399"/>
            <a:ext cx="9144000" cy="2613269"/>
          </a:xfrm>
        </p:spPr>
      </p:pic>
    </p:spTree>
    <p:extLst>
      <p:ext uri="{BB962C8B-B14F-4D97-AF65-F5344CB8AC3E}">
        <p14:creationId xmlns:p14="http://schemas.microsoft.com/office/powerpoint/2010/main" val="1593086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120910E5-F1B2-4BDF-8B16-8CA6D6B0E848}"/>
              </a:ext>
            </a:extLst>
          </p:cNvPr>
          <p:cNvPicPr>
            <a:picLocks noGrp="1" noChangeAspect="1"/>
          </p:cNvPicPr>
          <p:nvPr>
            <p:ph idx="1"/>
          </p:nvPr>
        </p:nvPicPr>
        <p:blipFill>
          <a:blip r:embed="rId2"/>
          <a:stretch>
            <a:fillRect/>
          </a:stretch>
        </p:blipFill>
        <p:spPr>
          <a:xfrm>
            <a:off x="84370" y="1526875"/>
            <a:ext cx="9059630" cy="4280445"/>
          </a:xfrm>
        </p:spPr>
      </p:pic>
    </p:spTree>
    <p:extLst>
      <p:ext uri="{BB962C8B-B14F-4D97-AF65-F5344CB8AC3E}">
        <p14:creationId xmlns:p14="http://schemas.microsoft.com/office/powerpoint/2010/main" val="340903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AA5C3-8D89-4808-9FC6-0C3C8533EBE2}"/>
              </a:ext>
            </a:extLst>
          </p:cNvPr>
          <p:cNvSpPr>
            <a:spLocks noGrp="1"/>
          </p:cNvSpPr>
          <p:nvPr>
            <p:ph type="title"/>
          </p:nvPr>
        </p:nvSpPr>
        <p:spPr>
          <a:xfrm>
            <a:off x="722313" y="3696678"/>
            <a:ext cx="7772400" cy="1789722"/>
          </a:xfrm>
        </p:spPr>
        <p:txBody>
          <a:bodyPr>
            <a:normAutofit/>
          </a:bodyPr>
          <a:lstStyle/>
          <a:p>
            <a:r>
              <a:rPr lang="nl-NL" sz="3600" dirty="0"/>
              <a:t>Webinar m.b.t. force majeure-maatregelen n.a.v. de coronacrisis</a:t>
            </a:r>
            <a:endParaRPr lang="nl-BE" sz="3600" dirty="0"/>
          </a:p>
        </p:txBody>
      </p:sp>
      <p:sp>
        <p:nvSpPr>
          <p:cNvPr id="3" name="Tijdelijke aanduiding voor tekst 2">
            <a:extLst>
              <a:ext uri="{FF2B5EF4-FFF2-40B4-BE49-F238E27FC236}">
                <a16:creationId xmlns:a16="http://schemas.microsoft.com/office/drawing/2014/main" id="{2510DC36-C425-4A7D-999D-5F9057A095A3}"/>
              </a:ext>
            </a:extLst>
          </p:cNvPr>
          <p:cNvSpPr>
            <a:spLocks noGrp="1"/>
          </p:cNvSpPr>
          <p:nvPr>
            <p:ph type="body" idx="1"/>
          </p:nvPr>
        </p:nvSpPr>
        <p:spPr/>
        <p:txBody>
          <a:bodyPr>
            <a:normAutofit/>
          </a:bodyPr>
          <a:lstStyle/>
          <a:p>
            <a:r>
              <a:rPr lang="nl-NL" dirty="0"/>
              <a:t>Juni 2020</a:t>
            </a:r>
            <a:endParaRPr lang="nl-BE" dirty="0"/>
          </a:p>
          <a:p>
            <a:endParaRPr lang="nl-BE" dirty="0"/>
          </a:p>
        </p:txBody>
      </p:sp>
    </p:spTree>
    <p:extLst>
      <p:ext uri="{BB962C8B-B14F-4D97-AF65-F5344CB8AC3E}">
        <p14:creationId xmlns:p14="http://schemas.microsoft.com/office/powerpoint/2010/main" val="950073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D8B0F974-534F-4EF1-8073-4697C4ECC9A8}"/>
              </a:ext>
            </a:extLst>
          </p:cNvPr>
          <p:cNvPicPr>
            <a:picLocks noGrp="1" noChangeAspect="1"/>
          </p:cNvPicPr>
          <p:nvPr>
            <p:ph idx="1"/>
          </p:nvPr>
        </p:nvPicPr>
        <p:blipFill>
          <a:blip r:embed="rId2"/>
          <a:stretch>
            <a:fillRect/>
          </a:stretch>
        </p:blipFill>
        <p:spPr>
          <a:xfrm>
            <a:off x="67795" y="1673525"/>
            <a:ext cx="9008410" cy="4030832"/>
          </a:xfrm>
        </p:spPr>
      </p:pic>
    </p:spTree>
    <p:extLst>
      <p:ext uri="{BB962C8B-B14F-4D97-AF65-F5344CB8AC3E}">
        <p14:creationId xmlns:p14="http://schemas.microsoft.com/office/powerpoint/2010/main" val="379936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C65867D-77E0-4931-B600-7B96E82C633F}"/>
              </a:ext>
            </a:extLst>
          </p:cNvPr>
          <p:cNvPicPr>
            <a:picLocks noGrp="1" noChangeAspect="1"/>
          </p:cNvPicPr>
          <p:nvPr>
            <p:ph idx="1"/>
          </p:nvPr>
        </p:nvPicPr>
        <p:blipFill>
          <a:blip r:embed="rId2"/>
          <a:stretch>
            <a:fillRect/>
          </a:stretch>
        </p:blipFill>
        <p:spPr>
          <a:xfrm>
            <a:off x="42205" y="1656272"/>
            <a:ext cx="9059589" cy="4169826"/>
          </a:xfrm>
        </p:spPr>
      </p:pic>
    </p:spTree>
    <p:extLst>
      <p:ext uri="{BB962C8B-B14F-4D97-AF65-F5344CB8AC3E}">
        <p14:creationId xmlns:p14="http://schemas.microsoft.com/office/powerpoint/2010/main" val="125570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838A8317-8425-4205-AD29-E6FC94CC08EA}"/>
              </a:ext>
            </a:extLst>
          </p:cNvPr>
          <p:cNvPicPr>
            <a:picLocks noGrp="1" noChangeAspect="1"/>
          </p:cNvPicPr>
          <p:nvPr>
            <p:ph idx="1"/>
          </p:nvPr>
        </p:nvPicPr>
        <p:blipFill>
          <a:blip r:embed="rId2"/>
          <a:stretch>
            <a:fillRect/>
          </a:stretch>
        </p:blipFill>
        <p:spPr>
          <a:xfrm>
            <a:off x="56476" y="2570673"/>
            <a:ext cx="9031047" cy="2374314"/>
          </a:xfrm>
        </p:spPr>
      </p:pic>
    </p:spTree>
    <p:extLst>
      <p:ext uri="{BB962C8B-B14F-4D97-AF65-F5344CB8AC3E}">
        <p14:creationId xmlns:p14="http://schemas.microsoft.com/office/powerpoint/2010/main" val="115909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2DEAB62C-1AE1-4043-82A7-9EBE77B7A1E4}"/>
              </a:ext>
            </a:extLst>
          </p:cNvPr>
          <p:cNvPicPr>
            <a:picLocks noGrp="1" noChangeAspect="1"/>
          </p:cNvPicPr>
          <p:nvPr>
            <p:ph idx="1"/>
          </p:nvPr>
        </p:nvPicPr>
        <p:blipFill>
          <a:blip r:embed="rId2"/>
          <a:stretch>
            <a:fillRect/>
          </a:stretch>
        </p:blipFill>
        <p:spPr>
          <a:xfrm>
            <a:off x="151948" y="2777706"/>
            <a:ext cx="8840103" cy="2030708"/>
          </a:xfrm>
        </p:spPr>
      </p:pic>
    </p:spTree>
    <p:extLst>
      <p:ext uri="{BB962C8B-B14F-4D97-AF65-F5344CB8AC3E}">
        <p14:creationId xmlns:p14="http://schemas.microsoft.com/office/powerpoint/2010/main" val="74400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94544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(2) Activiteit geannuleerd, deelnemer kon niet vertrekken</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p:txBody>
          <a:bodyPr>
            <a:normAutofit/>
          </a:bodyPr>
          <a:lstStyle/>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2"/>
              </a:rPr>
              <a:t>distance</a:t>
            </a:r>
            <a:r>
              <a:rPr lang="nl-BE" sz="1800" i="1" dirty="0">
                <a:hlinkClick r:id="rId2"/>
              </a:rPr>
              <a:t> band</a:t>
            </a:r>
            <a:r>
              <a:rPr lang="nl-BE" sz="1800" dirty="0"/>
              <a:t>) </a:t>
            </a:r>
            <a:r>
              <a:rPr lang="nl-BE" sz="2400" u="sng" dirty="0"/>
              <a:t>moet</a:t>
            </a:r>
            <a:r>
              <a:rPr lang="nl-BE" sz="2400" dirty="0"/>
              <a:t> toegekend worden bij niet-recupereerbare kosten</a:t>
            </a:r>
          </a:p>
          <a:p>
            <a:pPr lvl="1"/>
            <a:r>
              <a:rPr lang="nl-NL" sz="2400" dirty="0" err="1"/>
              <a:t>Annulatie</a:t>
            </a:r>
            <a:r>
              <a:rPr lang="nl-NL" sz="2400" dirty="0"/>
              <a:t> </a:t>
            </a:r>
            <a:r>
              <a:rPr lang="nl-NL" sz="2400" dirty="0">
                <a:sym typeface="Wingdings" panose="05000000000000000000" pitchFamily="2" charset="2"/>
              </a:rPr>
              <a:t></a:t>
            </a:r>
            <a:r>
              <a:rPr lang="nl-NL" sz="2400" dirty="0"/>
              <a:t> hogere kosten: er </a:t>
            </a:r>
            <a:r>
              <a:rPr lang="nl-NL" sz="2400" u="sng" dirty="0"/>
              <a:t>mag</a:t>
            </a:r>
            <a:r>
              <a:rPr lang="nl-NL" sz="2400" dirty="0"/>
              <a:t> meer toegekend worden, o.b.v. reële kosten</a:t>
            </a:r>
          </a:p>
          <a:p>
            <a:pPr lvl="2"/>
            <a:r>
              <a:rPr lang="nl-BE" sz="2000" dirty="0"/>
              <a:t>Voorbeeld: ticketprijs was al hoger dan forfait, moest volledig betaald worden &amp; kon niet gerecupereerd worden </a:t>
            </a:r>
          </a:p>
          <a:p>
            <a:r>
              <a:rPr lang="nl-BE" sz="2800" dirty="0" err="1"/>
              <a:t>Individual</a:t>
            </a:r>
            <a:r>
              <a:rPr lang="nl-BE" sz="2800" dirty="0"/>
              <a:t> support</a:t>
            </a:r>
          </a:p>
          <a:p>
            <a:pPr lvl="1"/>
            <a:r>
              <a:rPr lang="nl-NL" sz="2400" dirty="0"/>
              <a:t>Andere niet-recupereerbare kosten </a:t>
            </a:r>
            <a:r>
              <a:rPr lang="nl-NL" sz="2400" u="sng" dirty="0"/>
              <a:t>mogen</a:t>
            </a:r>
            <a:r>
              <a:rPr lang="nl-NL" sz="2400" dirty="0"/>
              <a:t> toegekend worden, o.b.v. forfait (bij voorkeur) of reële kosten</a:t>
            </a:r>
          </a:p>
          <a:p>
            <a:pPr lvl="2"/>
            <a:r>
              <a:rPr lang="nl-NL" sz="2000" dirty="0"/>
              <a:t>Voorbeeld: reeds betaalde huur niet gerecupereerd</a:t>
            </a:r>
          </a:p>
          <a:p>
            <a:pPr lvl="1"/>
            <a:endParaRPr lang="nl-BE" sz="2400" dirty="0"/>
          </a:p>
        </p:txBody>
      </p:sp>
    </p:spTree>
    <p:extLst>
      <p:ext uri="{BB962C8B-B14F-4D97-AF65-F5344CB8AC3E}">
        <p14:creationId xmlns:p14="http://schemas.microsoft.com/office/powerpoint/2010/main" val="482341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(2) Activiteit geannuleerd, deelnemer kon niet vertrekken</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a:xfrm>
            <a:off x="457200" y="1600200"/>
            <a:ext cx="8229600" cy="5072449"/>
          </a:xfrm>
        </p:spPr>
        <p:txBody>
          <a:bodyPr>
            <a:normAutofit fontScale="85000" lnSpcReduction="10000"/>
          </a:bodyPr>
          <a:lstStyle/>
          <a:p>
            <a:r>
              <a:rPr lang="nl-BE" sz="3000" dirty="0"/>
              <a:t>Invoer in MT+</a:t>
            </a:r>
          </a:p>
          <a:p>
            <a:pPr lvl="1"/>
            <a:r>
              <a:rPr lang="nl-BE" sz="3000" dirty="0"/>
              <a:t>ENKEL indien niet-recupereerbare kosten, anders overbodig!</a:t>
            </a:r>
          </a:p>
          <a:p>
            <a:pPr lvl="1"/>
            <a:r>
              <a:rPr lang="nl-BE" sz="2400" dirty="0"/>
              <a:t>CO: maakt de activiteit aan</a:t>
            </a:r>
          </a:p>
          <a:p>
            <a:pPr lvl="1"/>
            <a:r>
              <a:rPr lang="nl-BE" sz="2400" dirty="0"/>
              <a:t>CO: kan force majeure aanduiden op niveau van activiteit</a:t>
            </a:r>
          </a:p>
          <a:p>
            <a:pPr lvl="1"/>
            <a:r>
              <a:rPr lang="nl-BE" sz="2400" dirty="0"/>
              <a:t>CO: Registreert de werkelijke verblijfsduur of (bij </a:t>
            </a:r>
            <a:r>
              <a:rPr lang="nl-BE" sz="2400" dirty="0" err="1"/>
              <a:t>annulatie</a:t>
            </a:r>
            <a:r>
              <a:rPr lang="nl-BE" sz="2400" dirty="0"/>
              <a:t> van volledige activiteit) dezelfde datum bij begin/einddatum</a:t>
            </a:r>
          </a:p>
          <a:p>
            <a:pPr lvl="1"/>
            <a:r>
              <a:rPr lang="nl-BE" sz="2400" dirty="0"/>
              <a:t>PA (en CO voor eigen groep): eigen “groep” aanmaken</a:t>
            </a:r>
          </a:p>
          <a:p>
            <a:pPr lvl="1"/>
            <a:r>
              <a:rPr lang="nl-BE" sz="2400" dirty="0"/>
              <a:t>PA: kan force majeure aanvinken en situatie verduidelijken</a:t>
            </a:r>
          </a:p>
          <a:p>
            <a:pPr lvl="1"/>
            <a:r>
              <a:rPr lang="nl-BE" sz="2400" dirty="0"/>
              <a:t>PA: ‘Travel </a:t>
            </a:r>
            <a:r>
              <a:rPr lang="nl-BE" sz="2400" dirty="0" err="1"/>
              <a:t>grant</a:t>
            </a:r>
            <a:r>
              <a:rPr lang="nl-BE" sz="2400" dirty="0"/>
              <a:t>’ en ‘</a:t>
            </a:r>
            <a:r>
              <a:rPr lang="nl-BE" sz="2400" dirty="0" err="1"/>
              <a:t>individual</a:t>
            </a:r>
            <a:r>
              <a:rPr lang="nl-BE" sz="2400" dirty="0"/>
              <a:t> support’ worden bewerkbaar in de groepen</a:t>
            </a:r>
          </a:p>
          <a:p>
            <a:pPr lvl="2"/>
            <a:r>
              <a:rPr lang="nl-BE" sz="2000" dirty="0"/>
              <a:t>Forfaits worden berekend</a:t>
            </a:r>
          </a:p>
          <a:p>
            <a:pPr lvl="2"/>
            <a:r>
              <a:rPr lang="nl-BE" sz="2000" dirty="0"/>
              <a:t>Je kan de bedragen zelf aanpassen</a:t>
            </a:r>
          </a:p>
          <a:p>
            <a:r>
              <a:rPr lang="nl-BE" sz="2600" dirty="0"/>
              <a:t>PA moeten hun groepen verwijderen vooraleer CO de </a:t>
            </a:r>
            <a:r>
              <a:rPr lang="nl-BE" sz="2600" dirty="0" err="1"/>
              <a:t>activiteitsgegevens</a:t>
            </a:r>
            <a:r>
              <a:rPr lang="nl-BE" sz="2600" dirty="0"/>
              <a:t> kan aanpassen</a:t>
            </a:r>
          </a:p>
        </p:txBody>
      </p:sp>
    </p:spTree>
    <p:extLst>
      <p:ext uri="{BB962C8B-B14F-4D97-AF65-F5344CB8AC3E}">
        <p14:creationId xmlns:p14="http://schemas.microsoft.com/office/powerpoint/2010/main" val="270544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77367-61E7-41C3-9CBE-08AE0B78BF19}"/>
              </a:ext>
            </a:extLst>
          </p:cNvPr>
          <p:cNvSpPr>
            <a:spLocks noGrp="1"/>
          </p:cNvSpPr>
          <p:nvPr>
            <p:ph type="title"/>
          </p:nvPr>
        </p:nvSpPr>
        <p:spPr/>
        <p:txBody>
          <a:bodyPr>
            <a:noAutofit/>
          </a:bodyPr>
          <a:lstStyle/>
          <a:p>
            <a:r>
              <a:rPr lang="nl-NL" sz="3600" dirty="0"/>
              <a:t>(2) Activiteit geannuleerd, deelnemer kon niet vertrekken</a:t>
            </a:r>
            <a:endParaRPr lang="nl-BE" sz="3600" dirty="0"/>
          </a:p>
        </p:txBody>
      </p:sp>
      <p:sp>
        <p:nvSpPr>
          <p:cNvPr id="3" name="Tijdelijke aanduiding voor inhoud 2">
            <a:extLst>
              <a:ext uri="{FF2B5EF4-FFF2-40B4-BE49-F238E27FC236}">
                <a16:creationId xmlns:a16="http://schemas.microsoft.com/office/drawing/2014/main" id="{007AAFAE-B5FA-4172-80F9-C1AFC3D22197}"/>
              </a:ext>
            </a:extLst>
          </p:cNvPr>
          <p:cNvSpPr>
            <a:spLocks noGrp="1"/>
          </p:cNvSpPr>
          <p:nvPr>
            <p:ph idx="1"/>
          </p:nvPr>
        </p:nvSpPr>
        <p:spPr/>
        <p:txBody>
          <a:bodyPr>
            <a:normAutofit/>
          </a:bodyPr>
          <a:lstStyle/>
          <a:p>
            <a:pPr marL="0" indent="0">
              <a:buNone/>
            </a:pPr>
            <a:r>
              <a:rPr lang="nl-BE" sz="2000" dirty="0"/>
              <a:t>Voorbeeld: </a:t>
            </a:r>
            <a:r>
              <a:rPr lang="nl-NL" sz="2000" dirty="0"/>
              <a:t>Een groep van tien ging midden april een vijfdaagse activiteit doen in Madrid. Deze is door de coronacrisis geannuleerd. Voor de vliegtickets kregen ze een voucher, het verblijf in Madrid was niet-</a:t>
            </a:r>
            <a:r>
              <a:rPr lang="nl-NL" sz="2000" dirty="0" err="1"/>
              <a:t>recupereerbaar</a:t>
            </a:r>
            <a:r>
              <a:rPr lang="nl-NL" sz="2000" dirty="0"/>
              <a:t>.</a:t>
            </a:r>
          </a:p>
          <a:p>
            <a:pPr marL="0" indent="0">
              <a:buNone/>
            </a:pPr>
            <a:endParaRPr lang="nl-NL" sz="1900" dirty="0"/>
          </a:p>
          <a:p>
            <a:r>
              <a:rPr lang="nl-NL" sz="1800" dirty="0"/>
              <a:t>CO: Force majeure aanduiden (of niet, indien niet iedereen annuleerde)</a:t>
            </a:r>
          </a:p>
          <a:p>
            <a:r>
              <a:rPr lang="nl-NL" sz="1800" dirty="0"/>
              <a:t>CO: Registreert duur van de volledige activiteit of (bij </a:t>
            </a:r>
            <a:r>
              <a:rPr lang="nl-NL" sz="1800" dirty="0" err="1"/>
              <a:t>annulatie</a:t>
            </a:r>
            <a:r>
              <a:rPr lang="nl-NL" sz="1800" dirty="0"/>
              <a:t> voor iedereen) dezelfde dag bij start- en einddatum: 15/04/20-15/04/20</a:t>
            </a:r>
          </a:p>
          <a:p>
            <a:r>
              <a:rPr lang="nl-NL" sz="1800" dirty="0"/>
              <a:t>PA: Verduidelijk: “Coronacrisis: activiteit midden april 2020 geannuleerd. Er waren niet-recupereerbare verblijfskosten.”</a:t>
            </a:r>
          </a:p>
          <a:p>
            <a:pPr marL="0" indent="0">
              <a:buNone/>
            </a:pPr>
            <a:r>
              <a:rPr lang="nl-NL" sz="1800" dirty="0">
                <a:sym typeface="Wingdings" panose="05000000000000000000" pitchFamily="2" charset="2"/>
              </a:rPr>
              <a:t> Afhankelijk van de keuzes die de instelling maakt maar bv.:</a:t>
            </a:r>
            <a:endParaRPr lang="nl-NL" sz="1800" dirty="0"/>
          </a:p>
          <a:p>
            <a:pPr lvl="1"/>
            <a:r>
              <a:rPr lang="nl-NL" sz="1800" dirty="0"/>
              <a:t>Travel </a:t>
            </a:r>
            <a:r>
              <a:rPr lang="nl-NL" sz="1800" dirty="0" err="1"/>
              <a:t>costs</a:t>
            </a:r>
            <a:r>
              <a:rPr lang="nl-NL" sz="1800" dirty="0"/>
              <a:t>: 0</a:t>
            </a:r>
          </a:p>
          <a:p>
            <a:pPr lvl="1"/>
            <a:r>
              <a:rPr lang="nl-NL" sz="1800" dirty="0" err="1"/>
              <a:t>Individual</a:t>
            </a:r>
            <a:r>
              <a:rPr lang="nl-NL" sz="1800" dirty="0"/>
              <a:t> support: niet-recupereerbare kosten verblijf (manueel)</a:t>
            </a:r>
          </a:p>
          <a:p>
            <a:pPr marL="0" indent="0">
              <a:buNone/>
            </a:pPr>
            <a:endParaRPr lang="nl-NL" sz="2400" dirty="0"/>
          </a:p>
          <a:p>
            <a:pPr marL="0" indent="0">
              <a:buNone/>
            </a:pPr>
            <a:endParaRPr lang="nl-BE" sz="2800" dirty="0"/>
          </a:p>
        </p:txBody>
      </p:sp>
    </p:spTree>
    <p:extLst>
      <p:ext uri="{BB962C8B-B14F-4D97-AF65-F5344CB8AC3E}">
        <p14:creationId xmlns:p14="http://schemas.microsoft.com/office/powerpoint/2010/main" val="1460582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120910E5-F1B2-4BDF-8B16-8CA6D6B0E848}"/>
              </a:ext>
            </a:extLst>
          </p:cNvPr>
          <p:cNvPicPr>
            <a:picLocks noGrp="1" noChangeAspect="1"/>
          </p:cNvPicPr>
          <p:nvPr>
            <p:ph idx="1"/>
          </p:nvPr>
        </p:nvPicPr>
        <p:blipFill>
          <a:blip r:embed="rId2"/>
          <a:stretch>
            <a:fillRect/>
          </a:stretch>
        </p:blipFill>
        <p:spPr>
          <a:xfrm>
            <a:off x="84370" y="1526875"/>
            <a:ext cx="9059630" cy="4280445"/>
          </a:xfrm>
        </p:spPr>
      </p:pic>
    </p:spTree>
    <p:extLst>
      <p:ext uri="{BB962C8B-B14F-4D97-AF65-F5344CB8AC3E}">
        <p14:creationId xmlns:p14="http://schemas.microsoft.com/office/powerpoint/2010/main" val="417351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D8B0F974-534F-4EF1-8073-4697C4ECC9A8}"/>
              </a:ext>
            </a:extLst>
          </p:cNvPr>
          <p:cNvPicPr>
            <a:picLocks noGrp="1" noChangeAspect="1"/>
          </p:cNvPicPr>
          <p:nvPr>
            <p:ph idx="1"/>
          </p:nvPr>
        </p:nvPicPr>
        <p:blipFill>
          <a:blip r:embed="rId2"/>
          <a:stretch>
            <a:fillRect/>
          </a:stretch>
        </p:blipFill>
        <p:spPr>
          <a:xfrm>
            <a:off x="67795" y="1673525"/>
            <a:ext cx="9008410" cy="4030832"/>
          </a:xfrm>
        </p:spPr>
      </p:pic>
    </p:spTree>
    <p:extLst>
      <p:ext uri="{BB962C8B-B14F-4D97-AF65-F5344CB8AC3E}">
        <p14:creationId xmlns:p14="http://schemas.microsoft.com/office/powerpoint/2010/main" val="146798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Inleiding</a:t>
            </a:r>
          </a:p>
        </p:txBody>
      </p:sp>
    </p:spTree>
    <p:extLst>
      <p:ext uri="{BB962C8B-B14F-4D97-AF65-F5344CB8AC3E}">
        <p14:creationId xmlns:p14="http://schemas.microsoft.com/office/powerpoint/2010/main" val="14738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C65867D-77E0-4931-B600-7B96E82C633F}"/>
              </a:ext>
            </a:extLst>
          </p:cNvPr>
          <p:cNvPicPr>
            <a:picLocks noGrp="1" noChangeAspect="1"/>
          </p:cNvPicPr>
          <p:nvPr>
            <p:ph idx="1"/>
          </p:nvPr>
        </p:nvPicPr>
        <p:blipFill>
          <a:blip r:embed="rId2"/>
          <a:stretch>
            <a:fillRect/>
          </a:stretch>
        </p:blipFill>
        <p:spPr>
          <a:xfrm>
            <a:off x="42205" y="1656272"/>
            <a:ext cx="9059589" cy="4169826"/>
          </a:xfrm>
        </p:spPr>
      </p:pic>
    </p:spTree>
    <p:extLst>
      <p:ext uri="{BB962C8B-B14F-4D97-AF65-F5344CB8AC3E}">
        <p14:creationId xmlns:p14="http://schemas.microsoft.com/office/powerpoint/2010/main" val="3177984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838A8317-8425-4205-AD29-E6FC94CC08EA}"/>
              </a:ext>
            </a:extLst>
          </p:cNvPr>
          <p:cNvPicPr>
            <a:picLocks noGrp="1" noChangeAspect="1"/>
          </p:cNvPicPr>
          <p:nvPr>
            <p:ph idx="1"/>
          </p:nvPr>
        </p:nvPicPr>
        <p:blipFill>
          <a:blip r:embed="rId2"/>
          <a:stretch>
            <a:fillRect/>
          </a:stretch>
        </p:blipFill>
        <p:spPr>
          <a:xfrm>
            <a:off x="56476" y="2570673"/>
            <a:ext cx="9031047" cy="2374314"/>
          </a:xfrm>
        </p:spPr>
      </p:pic>
    </p:spTree>
    <p:extLst>
      <p:ext uri="{BB962C8B-B14F-4D97-AF65-F5344CB8AC3E}">
        <p14:creationId xmlns:p14="http://schemas.microsoft.com/office/powerpoint/2010/main" val="225746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2347254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(3) Activiteit stopgezet, deelnemer (tijdelijk/definitief) terug naar huis</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a:xfrm>
            <a:off x="457200" y="1600199"/>
            <a:ext cx="8229600" cy="5171303"/>
          </a:xfrm>
        </p:spPr>
        <p:txBody>
          <a:bodyPr>
            <a:normAutofit lnSpcReduction="10000"/>
          </a:bodyPr>
          <a:lstStyle/>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2"/>
              </a:rPr>
              <a:t>distance</a:t>
            </a:r>
            <a:r>
              <a:rPr lang="nl-BE" sz="1800" i="1" dirty="0">
                <a:hlinkClick r:id="rId2"/>
              </a:rPr>
              <a:t> band</a:t>
            </a:r>
            <a:r>
              <a:rPr lang="nl-BE" sz="1800" dirty="0"/>
              <a:t>) </a:t>
            </a:r>
            <a:r>
              <a:rPr lang="nl-BE" sz="2400" u="sng" dirty="0"/>
              <a:t>moet</a:t>
            </a:r>
            <a:r>
              <a:rPr lang="nl-BE" sz="2400" dirty="0"/>
              <a:t> toegekend worden</a:t>
            </a:r>
          </a:p>
          <a:p>
            <a:pPr lvl="1"/>
            <a:r>
              <a:rPr lang="nl-BE" sz="2400" dirty="0"/>
              <a:t>Hogere kosten? Er </a:t>
            </a:r>
            <a:r>
              <a:rPr lang="nl-BE" sz="2400" u="sng" dirty="0"/>
              <a:t>mag</a:t>
            </a:r>
            <a:r>
              <a:rPr lang="nl-BE" sz="2400" dirty="0"/>
              <a:t> meer toegekend worden, o.b.v. reële kosten</a:t>
            </a:r>
          </a:p>
          <a:p>
            <a:pPr lvl="2"/>
            <a:r>
              <a:rPr lang="nl-BE" sz="2000" dirty="0"/>
              <a:t>Voorbeeld: extra vliegtickets gekocht</a:t>
            </a:r>
            <a:endParaRPr lang="nl-BE" sz="2400" dirty="0"/>
          </a:p>
          <a:p>
            <a:r>
              <a:rPr lang="nl-BE" sz="2800" dirty="0" err="1"/>
              <a:t>Individual</a:t>
            </a:r>
            <a:r>
              <a:rPr lang="nl-BE" sz="2800" dirty="0"/>
              <a:t> support</a:t>
            </a:r>
          </a:p>
          <a:p>
            <a:pPr lvl="1"/>
            <a:r>
              <a:rPr lang="nl-BE" sz="2400" dirty="0"/>
              <a:t>Forfait </a:t>
            </a:r>
            <a:r>
              <a:rPr lang="nl-BE" sz="2400" u="sng" dirty="0"/>
              <a:t>moet</a:t>
            </a:r>
            <a:r>
              <a:rPr lang="nl-BE" sz="2400" dirty="0"/>
              <a:t> toegekend worden voor </a:t>
            </a:r>
            <a:r>
              <a:rPr lang="nl-BE" sz="2400" i="1" dirty="0"/>
              <a:t>effectieve</a:t>
            </a:r>
            <a:r>
              <a:rPr lang="nl-BE" sz="2400" dirty="0"/>
              <a:t> duur activiteit in het buitenland</a:t>
            </a:r>
          </a:p>
          <a:p>
            <a:pPr lvl="1"/>
            <a:r>
              <a:rPr lang="nl-BE" sz="2400" dirty="0"/>
              <a:t>Kosten </a:t>
            </a:r>
            <a:r>
              <a:rPr lang="nl-BE" sz="2400" i="1" dirty="0"/>
              <a:t>voorziene</a:t>
            </a:r>
            <a:r>
              <a:rPr lang="nl-BE" sz="2400" dirty="0"/>
              <a:t> verblijfsduur</a:t>
            </a:r>
            <a:r>
              <a:rPr lang="nl-BE" sz="2400" dirty="0">
                <a:sym typeface="Wingdings" panose="05000000000000000000" pitchFamily="2" charset="2"/>
              </a:rPr>
              <a:t> </a:t>
            </a:r>
            <a:r>
              <a:rPr lang="nl-BE" sz="2400" u="sng" dirty="0">
                <a:sym typeface="Wingdings" panose="05000000000000000000" pitchFamily="2" charset="2"/>
              </a:rPr>
              <a:t>mogen</a:t>
            </a:r>
            <a:r>
              <a:rPr lang="nl-BE" sz="2400" dirty="0">
                <a:sym typeface="Wingdings" panose="05000000000000000000" pitchFamily="2" charset="2"/>
              </a:rPr>
              <a:t> toegekend worden, o.b.v. forfait (bij voorkeur) of reële kosten als:</a:t>
            </a:r>
          </a:p>
          <a:p>
            <a:pPr lvl="2"/>
            <a:r>
              <a:rPr lang="nl-BE" sz="2000" dirty="0">
                <a:sym typeface="Wingdings" panose="05000000000000000000" pitchFamily="2" charset="2"/>
              </a:rPr>
              <a:t>Aan (online) alternatieve activiteiten wordt deelgenomen, OF</a:t>
            </a:r>
          </a:p>
          <a:p>
            <a:pPr lvl="2"/>
            <a:r>
              <a:rPr lang="nl-BE" sz="2000" dirty="0">
                <a:sym typeface="Wingdings" panose="05000000000000000000" pitchFamily="2" charset="2"/>
              </a:rPr>
              <a:t>Verdere kosten verbonden aan het geannuleerde verblijf niet gerecupereerd worden. Voorbeeld: verdere huur accommodatie</a:t>
            </a:r>
            <a:endParaRPr lang="nl-BE" sz="2000" dirty="0"/>
          </a:p>
          <a:p>
            <a:pPr lvl="1"/>
            <a:endParaRPr lang="nl-BE" sz="2400" dirty="0"/>
          </a:p>
        </p:txBody>
      </p:sp>
    </p:spTree>
    <p:extLst>
      <p:ext uri="{BB962C8B-B14F-4D97-AF65-F5344CB8AC3E}">
        <p14:creationId xmlns:p14="http://schemas.microsoft.com/office/powerpoint/2010/main" val="2489634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(3) Activiteit stopgezet, deelnemers (tijdelijk/definitief) terug naar huis</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a:xfrm>
            <a:off x="457200" y="1600200"/>
            <a:ext cx="8229600" cy="4983162"/>
          </a:xfrm>
        </p:spPr>
        <p:txBody>
          <a:bodyPr>
            <a:normAutofit fontScale="77500" lnSpcReduction="20000"/>
          </a:bodyPr>
          <a:lstStyle/>
          <a:p>
            <a:r>
              <a:rPr lang="nl-BE" sz="2800" dirty="0"/>
              <a:t>Invoer in MT+</a:t>
            </a:r>
          </a:p>
          <a:p>
            <a:pPr lvl="1"/>
            <a:r>
              <a:rPr lang="nl-BE" dirty="0"/>
              <a:t>CO: maakt de activiteit aan</a:t>
            </a:r>
          </a:p>
          <a:p>
            <a:pPr lvl="1"/>
            <a:r>
              <a:rPr lang="nl-BE" dirty="0"/>
              <a:t>CO: kan force majeure aanduiden op niveau van activiteit</a:t>
            </a:r>
          </a:p>
          <a:p>
            <a:pPr lvl="1"/>
            <a:r>
              <a:rPr lang="nl-BE" dirty="0"/>
              <a:t>CO: Registreert de duur van de activiteit i/h buitenland</a:t>
            </a:r>
          </a:p>
          <a:p>
            <a:pPr lvl="1"/>
            <a:r>
              <a:rPr lang="nl-BE" dirty="0"/>
              <a:t>PA (en CO voor eigen groep): eigen “groep” aanmaken</a:t>
            </a:r>
          </a:p>
          <a:p>
            <a:pPr lvl="1"/>
            <a:r>
              <a:rPr lang="nl-BE" dirty="0"/>
              <a:t>PA: force majeure aanvinken en situatie verduidelijken</a:t>
            </a:r>
          </a:p>
          <a:p>
            <a:pPr lvl="1"/>
            <a:r>
              <a:rPr lang="nl-BE" dirty="0"/>
              <a:t>PA: ‘Travel </a:t>
            </a:r>
            <a:r>
              <a:rPr lang="nl-BE" dirty="0" err="1"/>
              <a:t>grant</a:t>
            </a:r>
            <a:r>
              <a:rPr lang="nl-BE" dirty="0"/>
              <a:t>’ en ‘</a:t>
            </a:r>
            <a:r>
              <a:rPr lang="nl-BE" dirty="0" err="1"/>
              <a:t>individual</a:t>
            </a:r>
            <a:r>
              <a:rPr lang="nl-BE" dirty="0"/>
              <a:t> support’ worden bewerkbaar in de groepen</a:t>
            </a:r>
          </a:p>
          <a:p>
            <a:pPr lvl="2"/>
            <a:r>
              <a:rPr lang="nl-BE" sz="2800" dirty="0"/>
              <a:t>Forfaits worden berekend</a:t>
            </a:r>
          </a:p>
          <a:p>
            <a:pPr lvl="2"/>
            <a:r>
              <a:rPr lang="nl-BE" sz="2800" dirty="0"/>
              <a:t>Je kan de bedragen zelf aanpassen</a:t>
            </a:r>
          </a:p>
          <a:p>
            <a:r>
              <a:rPr lang="nl-BE" sz="2800" dirty="0"/>
              <a:t>PA moeten hun groepen verwijderen vooraleer CO de </a:t>
            </a:r>
            <a:r>
              <a:rPr lang="nl-BE" sz="2800" dirty="0" err="1"/>
              <a:t>activiteitsgegevens</a:t>
            </a:r>
            <a:r>
              <a:rPr lang="nl-BE" sz="2800" dirty="0"/>
              <a:t> kan aanpassen</a:t>
            </a:r>
          </a:p>
          <a:p>
            <a:pPr marL="914400" lvl="2" indent="0">
              <a:buNone/>
            </a:pPr>
            <a:endParaRPr lang="nl-BE" sz="2800" dirty="0"/>
          </a:p>
          <a:p>
            <a:r>
              <a:rPr lang="nl-BE" sz="2800" dirty="0"/>
              <a:t>Tijdelijk stopzetten: activiteit wordt opgesplitst in twee mobiliteiten</a:t>
            </a:r>
          </a:p>
          <a:p>
            <a:pPr marL="0" indent="0">
              <a:buNone/>
            </a:pPr>
            <a:endParaRPr lang="nl-BE" sz="2400" dirty="0"/>
          </a:p>
        </p:txBody>
      </p:sp>
    </p:spTree>
    <p:extLst>
      <p:ext uri="{BB962C8B-B14F-4D97-AF65-F5344CB8AC3E}">
        <p14:creationId xmlns:p14="http://schemas.microsoft.com/office/powerpoint/2010/main" val="3826536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C7AF9-6902-43B5-A31A-8972CC3563E5}"/>
              </a:ext>
            </a:extLst>
          </p:cNvPr>
          <p:cNvSpPr>
            <a:spLocks noGrp="1"/>
          </p:cNvSpPr>
          <p:nvPr>
            <p:ph type="title"/>
          </p:nvPr>
        </p:nvSpPr>
        <p:spPr/>
        <p:txBody>
          <a:bodyPr>
            <a:normAutofit fontScale="90000"/>
          </a:bodyPr>
          <a:lstStyle/>
          <a:p>
            <a:r>
              <a:rPr lang="nl-NL" sz="4000" dirty="0"/>
              <a:t>(3) Activiteit stopgezet, deelnemer (tijdelijk/definitief) terug naar huis</a:t>
            </a:r>
            <a:endParaRPr lang="nl-BE" sz="4000" dirty="0"/>
          </a:p>
        </p:txBody>
      </p:sp>
      <p:sp>
        <p:nvSpPr>
          <p:cNvPr id="3" name="Tijdelijke aanduiding voor inhoud 2">
            <a:extLst>
              <a:ext uri="{FF2B5EF4-FFF2-40B4-BE49-F238E27FC236}">
                <a16:creationId xmlns:a16="http://schemas.microsoft.com/office/drawing/2014/main" id="{11F1D1EA-4771-4460-B22C-7C60E39D1962}"/>
              </a:ext>
            </a:extLst>
          </p:cNvPr>
          <p:cNvSpPr>
            <a:spLocks noGrp="1"/>
          </p:cNvSpPr>
          <p:nvPr>
            <p:ph idx="1"/>
          </p:nvPr>
        </p:nvSpPr>
        <p:spPr>
          <a:xfrm>
            <a:off x="457200" y="1600200"/>
            <a:ext cx="8229600" cy="4983162"/>
          </a:xfrm>
        </p:spPr>
        <p:txBody>
          <a:bodyPr>
            <a:normAutofit fontScale="92500" lnSpcReduction="10000"/>
          </a:bodyPr>
          <a:lstStyle/>
          <a:p>
            <a:r>
              <a:rPr lang="nl-BE" sz="2000" dirty="0"/>
              <a:t>Voorbeeld: </a:t>
            </a:r>
            <a:r>
              <a:rPr lang="nl-NL" sz="2000" dirty="0"/>
              <a:t>een groep van tien ging midden maart een vijfdaagse activiteit doen in Madrid. Na twee dagen werd de fysieke activiteit stopgezet en keerde de groep naar huis terug. Er werden extra vliegtickets gekocht om vervroegd naar huis te keren en het resterende verblijf in Madrid kon niet gerecupereerd worden.</a:t>
            </a:r>
          </a:p>
          <a:p>
            <a:endParaRPr lang="nl-NL" sz="2000" dirty="0"/>
          </a:p>
          <a:p>
            <a:r>
              <a:rPr lang="nl-NL" sz="1800" dirty="0"/>
              <a:t>CO: Force majeure aanduiden</a:t>
            </a:r>
          </a:p>
          <a:p>
            <a:r>
              <a:rPr lang="nl-NL" sz="1800" dirty="0"/>
              <a:t>CO: Registreer werkelijke periode: 15/03/20-16/03/20</a:t>
            </a:r>
          </a:p>
          <a:p>
            <a:r>
              <a:rPr lang="nl-NL" sz="1800" dirty="0"/>
              <a:t>PA: Verduidelijk: “Coronacrisis: activiteit midden maart 2020 vervroegd stopgezet, deelnemers keerden vervroegd naar huis. Er waren niet-recupereerbare kosten: de deelnemer moest extra vliegtickets kopen en het resterende verblijf werd niet vergoed.”</a:t>
            </a:r>
          </a:p>
          <a:p>
            <a:pPr marL="0" indent="0">
              <a:buNone/>
            </a:pPr>
            <a:r>
              <a:rPr lang="nl-NL" sz="1800" dirty="0">
                <a:sym typeface="Wingdings" panose="05000000000000000000" pitchFamily="2" charset="2"/>
              </a:rPr>
              <a:t> Afhankelijk van de keuzes die de instelling maakt maar bv.:</a:t>
            </a:r>
            <a:endParaRPr lang="nl-NL" sz="1800" dirty="0"/>
          </a:p>
          <a:p>
            <a:pPr lvl="1"/>
            <a:r>
              <a:rPr lang="nl-NL" sz="1800" dirty="0"/>
              <a:t>Travel </a:t>
            </a:r>
            <a:r>
              <a:rPr lang="nl-NL" sz="1800" dirty="0" err="1"/>
              <a:t>cost</a:t>
            </a:r>
            <a:r>
              <a:rPr lang="nl-NL" sz="1800" dirty="0"/>
              <a:t>: manueel: forfait naar Madrid (= het minimum) + kosten extra vliegtickets </a:t>
            </a:r>
          </a:p>
          <a:p>
            <a:pPr lvl="1"/>
            <a:r>
              <a:rPr lang="nl-NL" sz="1800" dirty="0" err="1"/>
              <a:t>Individual</a:t>
            </a:r>
            <a:r>
              <a:rPr lang="nl-NL" sz="1800" dirty="0"/>
              <a:t> support: forfait werkelijke periode van 2 dagen (=  het minimum) OF forfait 2 dagen + reële kosten</a:t>
            </a:r>
          </a:p>
          <a:p>
            <a:pPr marL="0" indent="0">
              <a:buNone/>
            </a:pPr>
            <a:endParaRPr lang="nl-NL" sz="2000" dirty="0"/>
          </a:p>
          <a:p>
            <a:endParaRPr lang="nl-BE" dirty="0"/>
          </a:p>
        </p:txBody>
      </p:sp>
    </p:spTree>
    <p:extLst>
      <p:ext uri="{BB962C8B-B14F-4D97-AF65-F5344CB8AC3E}">
        <p14:creationId xmlns:p14="http://schemas.microsoft.com/office/powerpoint/2010/main" val="308054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120910E5-F1B2-4BDF-8B16-8CA6D6B0E848}"/>
              </a:ext>
            </a:extLst>
          </p:cNvPr>
          <p:cNvPicPr>
            <a:picLocks noGrp="1" noChangeAspect="1"/>
          </p:cNvPicPr>
          <p:nvPr>
            <p:ph idx="1"/>
          </p:nvPr>
        </p:nvPicPr>
        <p:blipFill>
          <a:blip r:embed="rId2"/>
          <a:stretch>
            <a:fillRect/>
          </a:stretch>
        </p:blipFill>
        <p:spPr>
          <a:xfrm>
            <a:off x="84370" y="1526875"/>
            <a:ext cx="9059630" cy="4280445"/>
          </a:xfrm>
        </p:spPr>
      </p:pic>
    </p:spTree>
    <p:extLst>
      <p:ext uri="{BB962C8B-B14F-4D97-AF65-F5344CB8AC3E}">
        <p14:creationId xmlns:p14="http://schemas.microsoft.com/office/powerpoint/2010/main" val="17384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D8B0F974-534F-4EF1-8073-4697C4ECC9A8}"/>
              </a:ext>
            </a:extLst>
          </p:cNvPr>
          <p:cNvPicPr>
            <a:picLocks noGrp="1" noChangeAspect="1"/>
          </p:cNvPicPr>
          <p:nvPr>
            <p:ph idx="1"/>
          </p:nvPr>
        </p:nvPicPr>
        <p:blipFill>
          <a:blip r:embed="rId2"/>
          <a:stretch>
            <a:fillRect/>
          </a:stretch>
        </p:blipFill>
        <p:spPr>
          <a:xfrm>
            <a:off x="67795" y="1673525"/>
            <a:ext cx="9008410" cy="4030832"/>
          </a:xfrm>
        </p:spPr>
      </p:pic>
    </p:spTree>
    <p:extLst>
      <p:ext uri="{BB962C8B-B14F-4D97-AF65-F5344CB8AC3E}">
        <p14:creationId xmlns:p14="http://schemas.microsoft.com/office/powerpoint/2010/main" val="3247756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C65867D-77E0-4931-B600-7B96E82C633F}"/>
              </a:ext>
            </a:extLst>
          </p:cNvPr>
          <p:cNvPicPr>
            <a:picLocks noGrp="1" noChangeAspect="1"/>
          </p:cNvPicPr>
          <p:nvPr>
            <p:ph idx="1"/>
          </p:nvPr>
        </p:nvPicPr>
        <p:blipFill>
          <a:blip r:embed="rId2"/>
          <a:stretch>
            <a:fillRect/>
          </a:stretch>
        </p:blipFill>
        <p:spPr>
          <a:xfrm>
            <a:off x="42205" y="1656272"/>
            <a:ext cx="9059589" cy="4169826"/>
          </a:xfrm>
        </p:spPr>
      </p:pic>
    </p:spTree>
    <p:extLst>
      <p:ext uri="{BB962C8B-B14F-4D97-AF65-F5344CB8AC3E}">
        <p14:creationId xmlns:p14="http://schemas.microsoft.com/office/powerpoint/2010/main" val="2517662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838A8317-8425-4205-AD29-E6FC94CC08EA}"/>
              </a:ext>
            </a:extLst>
          </p:cNvPr>
          <p:cNvPicPr>
            <a:picLocks noGrp="1" noChangeAspect="1"/>
          </p:cNvPicPr>
          <p:nvPr>
            <p:ph idx="1"/>
          </p:nvPr>
        </p:nvPicPr>
        <p:blipFill>
          <a:blip r:embed="rId2"/>
          <a:stretch>
            <a:fillRect/>
          </a:stretch>
        </p:blipFill>
        <p:spPr>
          <a:xfrm>
            <a:off x="56476" y="2570673"/>
            <a:ext cx="9031047" cy="2374314"/>
          </a:xfrm>
        </p:spPr>
      </p:pic>
    </p:spTree>
    <p:extLst>
      <p:ext uri="{BB962C8B-B14F-4D97-AF65-F5344CB8AC3E}">
        <p14:creationId xmlns:p14="http://schemas.microsoft.com/office/powerpoint/2010/main" val="264794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3600" dirty="0"/>
              <a:t>Opzet </a:t>
            </a:r>
            <a:r>
              <a:rPr lang="nl-BE" sz="3600" dirty="0" err="1"/>
              <a:t>webinar</a:t>
            </a:r>
            <a:endParaRPr lang="nl-BE" sz="3600"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a:xfrm>
            <a:off x="457200" y="1600200"/>
            <a:ext cx="8229600" cy="4983162"/>
          </a:xfrm>
        </p:spPr>
        <p:txBody>
          <a:bodyPr>
            <a:normAutofit/>
          </a:bodyPr>
          <a:lstStyle/>
          <a:p>
            <a:r>
              <a:rPr lang="nl-BE" sz="2800" dirty="0"/>
              <a:t>Force majeure maatregelen</a:t>
            </a:r>
          </a:p>
          <a:p>
            <a:r>
              <a:rPr lang="nl-BE" sz="2800" dirty="0"/>
              <a:t>Bijkomende thema’s: jullie input</a:t>
            </a:r>
          </a:p>
          <a:p>
            <a:pPr lvl="1"/>
            <a:r>
              <a:rPr lang="nl-BE" sz="2400" dirty="0"/>
              <a:t>Vereiste bewijs – documenteren</a:t>
            </a:r>
          </a:p>
          <a:p>
            <a:pPr lvl="1"/>
            <a:r>
              <a:rPr lang="nl-BE" sz="2400" dirty="0"/>
              <a:t>Budgetvragen</a:t>
            </a:r>
          </a:p>
          <a:p>
            <a:pPr lvl="1"/>
            <a:r>
              <a:rPr lang="nl-BE" sz="2400" dirty="0"/>
              <a:t>Eindverslaggeving </a:t>
            </a:r>
          </a:p>
          <a:p>
            <a:pPr lvl="1"/>
            <a:r>
              <a:rPr lang="nl-BE" sz="2400" dirty="0"/>
              <a:t>Komende maanden</a:t>
            </a:r>
          </a:p>
          <a:p>
            <a:r>
              <a:rPr lang="nl-BE" sz="2800" dirty="0"/>
              <a:t>Regelmatig tijd om extra vragen te stellen</a:t>
            </a:r>
          </a:p>
          <a:p>
            <a:endParaRPr lang="nl-BE" dirty="0"/>
          </a:p>
        </p:txBody>
      </p:sp>
    </p:spTree>
    <p:extLst>
      <p:ext uri="{BB962C8B-B14F-4D97-AF65-F5344CB8AC3E}">
        <p14:creationId xmlns:p14="http://schemas.microsoft.com/office/powerpoint/2010/main" val="373002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1334069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(4) Activiteit stopgezet, deelnemer bleef ter plaatse</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p:txBody>
          <a:bodyPr>
            <a:normAutofit/>
          </a:bodyPr>
          <a:lstStyle/>
          <a:p>
            <a:r>
              <a:rPr lang="nl-BE" sz="2800" dirty="0"/>
              <a:t>Travel </a:t>
            </a:r>
            <a:r>
              <a:rPr lang="nl-BE" sz="2800" dirty="0" err="1"/>
              <a:t>cost</a:t>
            </a:r>
            <a:endParaRPr lang="nl-BE" sz="2800" dirty="0"/>
          </a:p>
          <a:p>
            <a:pPr lvl="1"/>
            <a:r>
              <a:rPr lang="nl-BE" sz="2400" dirty="0"/>
              <a:t>Forfait </a:t>
            </a:r>
            <a:r>
              <a:rPr lang="nl-BE" sz="1800" dirty="0"/>
              <a:t>(o.b.v. </a:t>
            </a:r>
            <a:r>
              <a:rPr lang="nl-BE" sz="1800" i="1" dirty="0" err="1">
                <a:hlinkClick r:id="rId2"/>
              </a:rPr>
              <a:t>distance</a:t>
            </a:r>
            <a:r>
              <a:rPr lang="nl-BE" sz="1800" i="1" dirty="0">
                <a:hlinkClick r:id="rId2"/>
              </a:rPr>
              <a:t> band</a:t>
            </a:r>
            <a:r>
              <a:rPr lang="nl-BE" sz="1800" dirty="0"/>
              <a:t>) </a:t>
            </a:r>
            <a:r>
              <a:rPr lang="nl-BE" sz="2400" u="sng" dirty="0"/>
              <a:t>moet</a:t>
            </a:r>
            <a:r>
              <a:rPr lang="nl-BE" sz="2400" dirty="0"/>
              <a:t> toegekend worden</a:t>
            </a:r>
          </a:p>
          <a:p>
            <a:pPr lvl="1"/>
            <a:r>
              <a:rPr lang="nl-BE" sz="2400" dirty="0"/>
              <a:t>Hogere kosten? Er </a:t>
            </a:r>
            <a:r>
              <a:rPr lang="nl-BE" sz="2400" u="sng" dirty="0"/>
              <a:t>mag</a:t>
            </a:r>
            <a:r>
              <a:rPr lang="nl-BE" sz="2400" dirty="0"/>
              <a:t> meer toegekend worden, o.b.v. reële kosten</a:t>
            </a:r>
          </a:p>
          <a:p>
            <a:pPr lvl="2"/>
            <a:r>
              <a:rPr lang="nl-BE" sz="2000" dirty="0"/>
              <a:t>Voorbeeld: extra vliegtickets gekocht</a:t>
            </a:r>
            <a:endParaRPr lang="nl-BE" sz="2400" dirty="0"/>
          </a:p>
        </p:txBody>
      </p:sp>
    </p:spTree>
    <p:extLst>
      <p:ext uri="{BB962C8B-B14F-4D97-AF65-F5344CB8AC3E}">
        <p14:creationId xmlns:p14="http://schemas.microsoft.com/office/powerpoint/2010/main" val="1954550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EA96A-9E92-4695-9FF3-C67A2680D480}"/>
              </a:ext>
            </a:extLst>
          </p:cNvPr>
          <p:cNvSpPr>
            <a:spLocks noGrp="1"/>
          </p:cNvSpPr>
          <p:nvPr>
            <p:ph type="title"/>
          </p:nvPr>
        </p:nvSpPr>
        <p:spPr/>
        <p:txBody>
          <a:bodyPr>
            <a:noAutofit/>
          </a:bodyPr>
          <a:lstStyle/>
          <a:p>
            <a:r>
              <a:rPr lang="nl-NL" sz="3600" dirty="0"/>
              <a:t>(4) Activiteit stopgezet, deelnemer bleef ter plaatse</a:t>
            </a:r>
            <a:endParaRPr lang="nl-BE" sz="3600" dirty="0"/>
          </a:p>
        </p:txBody>
      </p:sp>
      <p:sp>
        <p:nvSpPr>
          <p:cNvPr id="3" name="Tijdelijke aanduiding voor inhoud 2">
            <a:extLst>
              <a:ext uri="{FF2B5EF4-FFF2-40B4-BE49-F238E27FC236}">
                <a16:creationId xmlns:a16="http://schemas.microsoft.com/office/drawing/2014/main" id="{C401E204-0646-4280-9328-41D94DEE42A8}"/>
              </a:ext>
            </a:extLst>
          </p:cNvPr>
          <p:cNvSpPr>
            <a:spLocks noGrp="1"/>
          </p:cNvSpPr>
          <p:nvPr>
            <p:ph idx="1"/>
          </p:nvPr>
        </p:nvSpPr>
        <p:spPr/>
        <p:txBody>
          <a:bodyPr>
            <a:normAutofit/>
          </a:bodyPr>
          <a:lstStyle/>
          <a:p>
            <a:r>
              <a:rPr lang="nl-BE" sz="2800" dirty="0" err="1"/>
              <a:t>Individual</a:t>
            </a:r>
            <a:r>
              <a:rPr lang="nl-BE" sz="2800" dirty="0"/>
              <a:t> support</a:t>
            </a:r>
          </a:p>
          <a:p>
            <a:pPr lvl="1"/>
            <a:r>
              <a:rPr lang="nl-BE" sz="2400" dirty="0"/>
              <a:t>Forfait </a:t>
            </a:r>
            <a:r>
              <a:rPr lang="nl-BE" sz="2400" i="1" dirty="0"/>
              <a:t>effectieve</a:t>
            </a:r>
            <a:r>
              <a:rPr lang="nl-BE" sz="2400" dirty="0"/>
              <a:t> duur activiteit: </a:t>
            </a:r>
            <a:r>
              <a:rPr lang="nl-BE" sz="2400" u="sng" dirty="0"/>
              <a:t>moet</a:t>
            </a:r>
            <a:r>
              <a:rPr lang="nl-BE" sz="2400" dirty="0"/>
              <a:t> toegekend worden</a:t>
            </a:r>
          </a:p>
          <a:p>
            <a:pPr lvl="1"/>
            <a:r>
              <a:rPr lang="nl-BE" sz="2400" dirty="0"/>
              <a:t>Forfait voor de rest van de </a:t>
            </a:r>
            <a:r>
              <a:rPr lang="nl-BE" sz="2400" i="1" dirty="0"/>
              <a:t>voorziene</a:t>
            </a:r>
            <a:r>
              <a:rPr lang="nl-BE" sz="2400" dirty="0"/>
              <a:t> verblijfsduur</a:t>
            </a:r>
            <a:r>
              <a:rPr lang="nl-BE" sz="2400" dirty="0">
                <a:sym typeface="Wingdings" panose="05000000000000000000" pitchFamily="2" charset="2"/>
              </a:rPr>
              <a:t> </a:t>
            </a:r>
            <a:r>
              <a:rPr lang="nl-BE" sz="2400" u="sng" dirty="0">
                <a:sym typeface="Wingdings" panose="05000000000000000000" pitchFamily="2" charset="2"/>
              </a:rPr>
              <a:t>moet</a:t>
            </a:r>
            <a:r>
              <a:rPr lang="nl-BE" sz="2400" dirty="0">
                <a:sym typeface="Wingdings" panose="05000000000000000000" pitchFamily="2" charset="2"/>
              </a:rPr>
              <a:t> toegekend worden als:</a:t>
            </a:r>
          </a:p>
          <a:p>
            <a:pPr lvl="2"/>
            <a:r>
              <a:rPr lang="nl-BE" sz="2000" dirty="0">
                <a:sym typeface="Wingdings" panose="05000000000000000000" pitchFamily="2" charset="2"/>
              </a:rPr>
              <a:t>Aan (online) alternatieve activiteiten werd deelgenomen, OF</a:t>
            </a:r>
          </a:p>
          <a:p>
            <a:pPr lvl="2"/>
            <a:r>
              <a:rPr lang="nl-BE" sz="2000" dirty="0">
                <a:sym typeface="Wingdings" panose="05000000000000000000" pitchFamily="2" charset="2"/>
              </a:rPr>
              <a:t>Omwille van overheidsmaatregelen verplicht ter plaatse gebleven</a:t>
            </a:r>
          </a:p>
          <a:p>
            <a:pPr lvl="1"/>
            <a:r>
              <a:rPr lang="nl-BE" sz="2400" dirty="0">
                <a:sym typeface="Wingdings" panose="05000000000000000000" pitchFamily="2" charset="2"/>
              </a:rPr>
              <a:t>Forfait </a:t>
            </a:r>
            <a:r>
              <a:rPr lang="nl-BE" sz="2400" i="1" dirty="0">
                <a:sym typeface="Wingdings" panose="05000000000000000000" pitchFamily="2" charset="2"/>
              </a:rPr>
              <a:t>bijkomend </a:t>
            </a:r>
            <a:r>
              <a:rPr lang="nl-BE" sz="2400" dirty="0">
                <a:sym typeface="Wingdings" panose="05000000000000000000" pitchFamily="2" charset="2"/>
              </a:rPr>
              <a:t>verblijf </a:t>
            </a:r>
            <a:r>
              <a:rPr lang="nl-BE" sz="1800" dirty="0">
                <a:sym typeface="Wingdings" panose="05000000000000000000" pitchFamily="2" charset="2"/>
              </a:rPr>
              <a:t>(langer dan voorzien) </a:t>
            </a:r>
            <a:r>
              <a:rPr lang="nl-BE" sz="2400" u="sng" dirty="0">
                <a:sym typeface="Wingdings" panose="05000000000000000000" pitchFamily="2" charset="2"/>
              </a:rPr>
              <a:t>mag </a:t>
            </a:r>
            <a:r>
              <a:rPr lang="nl-BE" sz="2400" dirty="0">
                <a:sym typeface="Wingdings" panose="05000000000000000000" pitchFamily="2" charset="2"/>
              </a:rPr>
              <a:t>toegekend worden als overheidsmaatregelen verplichten om ter plaatse te blijven</a:t>
            </a:r>
          </a:p>
          <a:p>
            <a:pPr lvl="1"/>
            <a:endParaRPr lang="nl-BE" sz="2400" dirty="0"/>
          </a:p>
        </p:txBody>
      </p:sp>
    </p:spTree>
    <p:extLst>
      <p:ext uri="{BB962C8B-B14F-4D97-AF65-F5344CB8AC3E}">
        <p14:creationId xmlns:p14="http://schemas.microsoft.com/office/powerpoint/2010/main" val="1754609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98528-D684-4021-9793-CA2964680EC4}"/>
              </a:ext>
            </a:extLst>
          </p:cNvPr>
          <p:cNvSpPr>
            <a:spLocks noGrp="1"/>
          </p:cNvSpPr>
          <p:nvPr>
            <p:ph type="title"/>
          </p:nvPr>
        </p:nvSpPr>
        <p:spPr/>
        <p:txBody>
          <a:bodyPr>
            <a:noAutofit/>
          </a:bodyPr>
          <a:lstStyle/>
          <a:p>
            <a:r>
              <a:rPr lang="nl-NL" sz="3600" dirty="0"/>
              <a:t>(4) Activiteit stopgezet, deelnemer bleef ter plaatse</a:t>
            </a:r>
            <a:endParaRPr lang="nl-BE" sz="3600" dirty="0"/>
          </a:p>
        </p:txBody>
      </p:sp>
      <p:sp>
        <p:nvSpPr>
          <p:cNvPr id="3" name="Tijdelijke aanduiding voor inhoud 2">
            <a:extLst>
              <a:ext uri="{FF2B5EF4-FFF2-40B4-BE49-F238E27FC236}">
                <a16:creationId xmlns:a16="http://schemas.microsoft.com/office/drawing/2014/main" id="{72800DD7-1B6A-43B4-A6E4-C0B0ED771103}"/>
              </a:ext>
            </a:extLst>
          </p:cNvPr>
          <p:cNvSpPr>
            <a:spLocks noGrp="1"/>
          </p:cNvSpPr>
          <p:nvPr>
            <p:ph idx="1"/>
          </p:nvPr>
        </p:nvSpPr>
        <p:spPr>
          <a:xfrm>
            <a:off x="457200" y="1600200"/>
            <a:ext cx="8229600" cy="5047735"/>
          </a:xfrm>
        </p:spPr>
        <p:txBody>
          <a:bodyPr>
            <a:normAutofit fontScale="92500" lnSpcReduction="10000"/>
          </a:bodyPr>
          <a:lstStyle/>
          <a:p>
            <a:r>
              <a:rPr lang="nl-BE" sz="3000" dirty="0"/>
              <a:t>Invoer in MT+</a:t>
            </a:r>
          </a:p>
          <a:p>
            <a:pPr lvl="1"/>
            <a:r>
              <a:rPr lang="nl-BE" sz="2400" dirty="0"/>
              <a:t>CO: maakt de activiteit aan</a:t>
            </a:r>
          </a:p>
          <a:p>
            <a:pPr lvl="1"/>
            <a:r>
              <a:rPr lang="nl-BE" sz="2400" dirty="0"/>
              <a:t>CO: kan force majeure aanduiden op niveau van activiteit</a:t>
            </a:r>
          </a:p>
          <a:p>
            <a:pPr lvl="1"/>
            <a:r>
              <a:rPr lang="nl-BE" sz="2400" dirty="0"/>
              <a:t>CO: Registreert de werkelijke duur v/d </a:t>
            </a:r>
            <a:r>
              <a:rPr lang="nl-BE" sz="2400" u="sng" dirty="0"/>
              <a:t>activiteit</a:t>
            </a:r>
            <a:r>
              <a:rPr lang="nl-BE" sz="2400" dirty="0"/>
              <a:t> (“live” + “virtueel”) i/h buitenland</a:t>
            </a:r>
          </a:p>
          <a:p>
            <a:pPr lvl="1"/>
            <a:r>
              <a:rPr lang="nl-BE" sz="2400" dirty="0"/>
              <a:t>PA (en CO voor eigen groep): eigen “groep” aanmaken</a:t>
            </a:r>
          </a:p>
          <a:p>
            <a:pPr lvl="1"/>
            <a:r>
              <a:rPr lang="nl-BE" sz="2400" dirty="0"/>
              <a:t>PA: force majeure aanvinken en situatie verduidelijken</a:t>
            </a:r>
          </a:p>
          <a:p>
            <a:pPr lvl="1"/>
            <a:r>
              <a:rPr lang="nl-BE" sz="2400" dirty="0"/>
              <a:t>PA: ‘Travel </a:t>
            </a:r>
            <a:r>
              <a:rPr lang="nl-BE" sz="2400" dirty="0" err="1"/>
              <a:t>grant</a:t>
            </a:r>
            <a:r>
              <a:rPr lang="nl-BE" sz="2400" dirty="0"/>
              <a:t>’ en ‘</a:t>
            </a:r>
            <a:r>
              <a:rPr lang="nl-BE" sz="2400" dirty="0" err="1"/>
              <a:t>individual</a:t>
            </a:r>
            <a:r>
              <a:rPr lang="nl-BE" sz="2400" dirty="0"/>
              <a:t> support’ worden bewerkbaar in de groepen</a:t>
            </a:r>
          </a:p>
          <a:p>
            <a:pPr lvl="2"/>
            <a:r>
              <a:rPr lang="nl-BE" sz="2000" dirty="0"/>
              <a:t>Forfaits worden berekend</a:t>
            </a:r>
          </a:p>
          <a:p>
            <a:pPr lvl="2"/>
            <a:r>
              <a:rPr lang="nl-BE" sz="2000" dirty="0"/>
              <a:t>Je kan de bedragen zelf aanpassen</a:t>
            </a:r>
          </a:p>
          <a:p>
            <a:r>
              <a:rPr lang="nl-BE" sz="2600" dirty="0"/>
              <a:t>PA moeten hun groepen verwijderen vooraleer CO de </a:t>
            </a:r>
            <a:r>
              <a:rPr lang="nl-BE" sz="2600" dirty="0" err="1"/>
              <a:t>activiteitsgegevens</a:t>
            </a:r>
            <a:r>
              <a:rPr lang="nl-BE" sz="2600" dirty="0"/>
              <a:t> kan aanpassen</a:t>
            </a:r>
          </a:p>
          <a:p>
            <a:pPr marL="0" indent="0">
              <a:buNone/>
            </a:pPr>
            <a:endParaRPr lang="nl-BE" sz="2800" dirty="0"/>
          </a:p>
          <a:p>
            <a:pPr lvl="1"/>
            <a:endParaRPr lang="nl-BE" sz="2400" dirty="0"/>
          </a:p>
          <a:p>
            <a:pPr lvl="1"/>
            <a:endParaRPr lang="nl-BE" sz="2400" dirty="0">
              <a:highlight>
                <a:srgbClr val="FFFF00"/>
              </a:highlight>
            </a:endParaRPr>
          </a:p>
        </p:txBody>
      </p:sp>
    </p:spTree>
    <p:extLst>
      <p:ext uri="{BB962C8B-B14F-4D97-AF65-F5344CB8AC3E}">
        <p14:creationId xmlns:p14="http://schemas.microsoft.com/office/powerpoint/2010/main" val="2308372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C7AF9-6902-43B5-A31A-8972CC3563E5}"/>
              </a:ext>
            </a:extLst>
          </p:cNvPr>
          <p:cNvSpPr>
            <a:spLocks noGrp="1"/>
          </p:cNvSpPr>
          <p:nvPr>
            <p:ph type="title"/>
          </p:nvPr>
        </p:nvSpPr>
        <p:spPr/>
        <p:txBody>
          <a:bodyPr>
            <a:normAutofit fontScale="90000"/>
          </a:bodyPr>
          <a:lstStyle/>
          <a:p>
            <a:r>
              <a:rPr lang="nl-NL" sz="4000" dirty="0"/>
              <a:t>(4) Activiteit stopgezet, deelnemer bleef ter plaatse</a:t>
            </a:r>
            <a:endParaRPr lang="nl-BE" sz="4000" dirty="0"/>
          </a:p>
        </p:txBody>
      </p:sp>
      <p:sp>
        <p:nvSpPr>
          <p:cNvPr id="3" name="Tijdelijke aanduiding voor inhoud 2">
            <a:extLst>
              <a:ext uri="{FF2B5EF4-FFF2-40B4-BE49-F238E27FC236}">
                <a16:creationId xmlns:a16="http://schemas.microsoft.com/office/drawing/2014/main" id="{11F1D1EA-4771-4460-B22C-7C60E39D1962}"/>
              </a:ext>
            </a:extLst>
          </p:cNvPr>
          <p:cNvSpPr>
            <a:spLocks noGrp="1"/>
          </p:cNvSpPr>
          <p:nvPr>
            <p:ph idx="1"/>
          </p:nvPr>
        </p:nvSpPr>
        <p:spPr>
          <a:xfrm>
            <a:off x="457200" y="1600200"/>
            <a:ext cx="8229600" cy="4983162"/>
          </a:xfrm>
        </p:spPr>
        <p:txBody>
          <a:bodyPr>
            <a:normAutofit fontScale="92500" lnSpcReduction="20000"/>
          </a:bodyPr>
          <a:lstStyle/>
          <a:p>
            <a:r>
              <a:rPr lang="nl-BE" sz="2200" dirty="0"/>
              <a:t>Voorbeeld: </a:t>
            </a:r>
            <a:r>
              <a:rPr lang="nl-NL" sz="2200" dirty="0"/>
              <a:t>Een groep van tien ging midden maart een vijfdaagse activiteit doen in Madrid (15-19/03). Na twee dagen werd de fysieke activiteit stopgezet. De groep geraakte niet onmiddellijk thuis t.g.v. lokale overheidsmaatregelen. Ze moesten een week langer blijven en een extra vliegticket kopen.</a:t>
            </a:r>
          </a:p>
          <a:p>
            <a:pPr marL="0" indent="0">
              <a:buNone/>
            </a:pPr>
            <a:endParaRPr lang="nl-NL" sz="2400" dirty="0"/>
          </a:p>
          <a:p>
            <a:r>
              <a:rPr lang="nl-NL" sz="1900" dirty="0"/>
              <a:t>CO: Force majeure aanduiden</a:t>
            </a:r>
          </a:p>
          <a:p>
            <a:r>
              <a:rPr lang="nl-NL" sz="1900" dirty="0"/>
              <a:t>CO: Registreert werkelijke duur v/d activiteit i/h buitenland: 15/03/20-16/03/20 (geen “virtuele” activiteiten)</a:t>
            </a:r>
          </a:p>
          <a:p>
            <a:r>
              <a:rPr lang="nl-NL" sz="1900" dirty="0"/>
              <a:t>PA: Verduidelijk: “Coronacrisis: activiteit midden maart 2020 vervroegd stopgezet; deelnemers moesten langer dan voorzien in Madrid blijven. Er waren niet-recupereerbare kosten: de deelnemer moest extra vliegtickets kopen.”</a:t>
            </a:r>
          </a:p>
          <a:p>
            <a:pPr marL="0" indent="0">
              <a:buNone/>
            </a:pPr>
            <a:r>
              <a:rPr lang="nl-NL" sz="1900" dirty="0">
                <a:sym typeface="Wingdings" panose="05000000000000000000" pitchFamily="2" charset="2"/>
              </a:rPr>
              <a:t> Afhankelijk van de keuzes die de instelling maakt, bv.:</a:t>
            </a:r>
            <a:endParaRPr lang="nl-NL" sz="1900" dirty="0"/>
          </a:p>
          <a:p>
            <a:pPr lvl="1"/>
            <a:r>
              <a:rPr lang="nl-NL" sz="1900" dirty="0"/>
              <a:t>Travel </a:t>
            </a:r>
            <a:r>
              <a:rPr lang="nl-NL" sz="1900" dirty="0" err="1"/>
              <a:t>cost</a:t>
            </a:r>
            <a:r>
              <a:rPr lang="nl-NL" sz="1900" dirty="0"/>
              <a:t>: manueel: forfait naar Madrid (= het minimum) + kosten extra vliegtickets </a:t>
            </a:r>
          </a:p>
          <a:p>
            <a:pPr lvl="1"/>
            <a:r>
              <a:rPr lang="nl-NL" sz="1900" dirty="0" err="1"/>
              <a:t>Individual</a:t>
            </a:r>
            <a:r>
              <a:rPr lang="nl-NL" sz="1900" dirty="0"/>
              <a:t> support: forfait voorziene periode (t.e.m. 19/03) (= het minimum) + forfait bijkomende periode</a:t>
            </a:r>
          </a:p>
          <a:p>
            <a:pPr marL="0" indent="0">
              <a:buNone/>
            </a:pPr>
            <a:endParaRPr lang="nl-BE" dirty="0"/>
          </a:p>
        </p:txBody>
      </p:sp>
    </p:spTree>
    <p:extLst>
      <p:ext uri="{BB962C8B-B14F-4D97-AF65-F5344CB8AC3E}">
        <p14:creationId xmlns:p14="http://schemas.microsoft.com/office/powerpoint/2010/main" val="1147383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120910E5-F1B2-4BDF-8B16-8CA6D6B0E848}"/>
              </a:ext>
            </a:extLst>
          </p:cNvPr>
          <p:cNvPicPr>
            <a:picLocks noGrp="1" noChangeAspect="1"/>
          </p:cNvPicPr>
          <p:nvPr>
            <p:ph idx="1"/>
          </p:nvPr>
        </p:nvPicPr>
        <p:blipFill>
          <a:blip r:embed="rId2"/>
          <a:stretch>
            <a:fillRect/>
          </a:stretch>
        </p:blipFill>
        <p:spPr>
          <a:xfrm>
            <a:off x="84370" y="1526875"/>
            <a:ext cx="9059630" cy="4280445"/>
          </a:xfrm>
        </p:spPr>
      </p:pic>
    </p:spTree>
    <p:extLst>
      <p:ext uri="{BB962C8B-B14F-4D97-AF65-F5344CB8AC3E}">
        <p14:creationId xmlns:p14="http://schemas.microsoft.com/office/powerpoint/2010/main" val="4264387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D8B0F974-534F-4EF1-8073-4697C4ECC9A8}"/>
              </a:ext>
            </a:extLst>
          </p:cNvPr>
          <p:cNvPicPr>
            <a:picLocks noGrp="1" noChangeAspect="1"/>
          </p:cNvPicPr>
          <p:nvPr>
            <p:ph idx="1"/>
          </p:nvPr>
        </p:nvPicPr>
        <p:blipFill>
          <a:blip r:embed="rId2"/>
          <a:stretch>
            <a:fillRect/>
          </a:stretch>
        </p:blipFill>
        <p:spPr>
          <a:xfrm>
            <a:off x="67795" y="1673525"/>
            <a:ext cx="9008410" cy="4030832"/>
          </a:xfrm>
        </p:spPr>
      </p:pic>
    </p:spTree>
    <p:extLst>
      <p:ext uri="{BB962C8B-B14F-4D97-AF65-F5344CB8AC3E}">
        <p14:creationId xmlns:p14="http://schemas.microsoft.com/office/powerpoint/2010/main" val="2983742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AC65867D-77E0-4931-B600-7B96E82C633F}"/>
              </a:ext>
            </a:extLst>
          </p:cNvPr>
          <p:cNvPicPr>
            <a:picLocks noGrp="1" noChangeAspect="1"/>
          </p:cNvPicPr>
          <p:nvPr>
            <p:ph idx="1"/>
          </p:nvPr>
        </p:nvPicPr>
        <p:blipFill>
          <a:blip r:embed="rId2"/>
          <a:stretch>
            <a:fillRect/>
          </a:stretch>
        </p:blipFill>
        <p:spPr>
          <a:xfrm>
            <a:off x="42205" y="1656272"/>
            <a:ext cx="9059589" cy="4169826"/>
          </a:xfrm>
        </p:spPr>
      </p:pic>
    </p:spTree>
    <p:extLst>
      <p:ext uri="{BB962C8B-B14F-4D97-AF65-F5344CB8AC3E}">
        <p14:creationId xmlns:p14="http://schemas.microsoft.com/office/powerpoint/2010/main" val="528514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33011-97A4-400F-B7D8-413E9240E691}"/>
              </a:ext>
            </a:extLst>
          </p:cNvPr>
          <p:cNvSpPr>
            <a:spLocks noGrp="1"/>
          </p:cNvSpPr>
          <p:nvPr>
            <p:ph type="title"/>
          </p:nvPr>
        </p:nvSpPr>
        <p:spPr/>
        <p:txBody>
          <a:bodyPr>
            <a:normAutofit/>
          </a:bodyPr>
          <a:lstStyle/>
          <a:p>
            <a:r>
              <a:rPr lang="nl-BE" sz="4000" dirty="0"/>
              <a:t>MT+-omgeving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838A8317-8425-4205-AD29-E6FC94CC08EA}"/>
              </a:ext>
            </a:extLst>
          </p:cNvPr>
          <p:cNvPicPr>
            <a:picLocks noGrp="1" noChangeAspect="1"/>
          </p:cNvPicPr>
          <p:nvPr>
            <p:ph idx="1"/>
          </p:nvPr>
        </p:nvPicPr>
        <p:blipFill>
          <a:blip r:embed="rId2"/>
          <a:stretch>
            <a:fillRect/>
          </a:stretch>
        </p:blipFill>
        <p:spPr>
          <a:xfrm>
            <a:off x="56476" y="2570673"/>
            <a:ext cx="9031047" cy="2374314"/>
          </a:xfrm>
        </p:spPr>
      </p:pic>
    </p:spTree>
    <p:extLst>
      <p:ext uri="{BB962C8B-B14F-4D97-AF65-F5344CB8AC3E}">
        <p14:creationId xmlns:p14="http://schemas.microsoft.com/office/powerpoint/2010/main" val="2325882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362479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B41BA-0ED6-4865-8712-29383B67630B}"/>
              </a:ext>
            </a:extLst>
          </p:cNvPr>
          <p:cNvSpPr>
            <a:spLocks noGrp="1"/>
          </p:cNvSpPr>
          <p:nvPr>
            <p:ph type="title"/>
          </p:nvPr>
        </p:nvSpPr>
        <p:spPr/>
        <p:txBody>
          <a:bodyPr>
            <a:normAutofit/>
          </a:bodyPr>
          <a:lstStyle/>
          <a:p>
            <a:r>
              <a:rPr lang="nl-BE" sz="3600" dirty="0"/>
              <a:t>Q&amp;A</a:t>
            </a:r>
          </a:p>
        </p:txBody>
      </p:sp>
      <p:sp>
        <p:nvSpPr>
          <p:cNvPr id="3" name="Tijdelijke aanduiding voor inhoud 2">
            <a:extLst>
              <a:ext uri="{FF2B5EF4-FFF2-40B4-BE49-F238E27FC236}">
                <a16:creationId xmlns:a16="http://schemas.microsoft.com/office/drawing/2014/main" id="{0F577982-55EA-4295-BB71-C6C8DD817873}"/>
              </a:ext>
            </a:extLst>
          </p:cNvPr>
          <p:cNvSpPr>
            <a:spLocks noGrp="1"/>
          </p:cNvSpPr>
          <p:nvPr>
            <p:ph idx="1"/>
          </p:nvPr>
        </p:nvSpPr>
        <p:spPr/>
        <p:txBody>
          <a:bodyPr>
            <a:normAutofit/>
          </a:bodyPr>
          <a:lstStyle/>
          <a:p>
            <a:pPr marL="0" indent="0">
              <a:buNone/>
            </a:pPr>
            <a:r>
              <a:rPr lang="nl-BE" sz="2800" dirty="0"/>
              <a:t>In welke mate is jouw project getroffen door de Coronacrisis?</a:t>
            </a:r>
          </a:p>
          <a:p>
            <a:pPr marL="514350" indent="-514350">
              <a:buAutoNum type="alphaLcParenBoth"/>
            </a:pPr>
            <a:r>
              <a:rPr lang="nl-BE" sz="2800" dirty="0"/>
              <a:t>(bijna) niet</a:t>
            </a:r>
          </a:p>
          <a:p>
            <a:pPr marL="514350" indent="-514350">
              <a:buAutoNum type="alphaLcParenBoth"/>
            </a:pPr>
            <a:r>
              <a:rPr lang="nl-BE" sz="2800" dirty="0"/>
              <a:t>een minderheid van de activiteiten zijn getroffen</a:t>
            </a:r>
          </a:p>
          <a:p>
            <a:pPr marL="514350" indent="-514350">
              <a:buAutoNum type="alphaLcParenBoth"/>
            </a:pPr>
            <a:r>
              <a:rPr lang="nl-BE" sz="2800" dirty="0"/>
              <a:t>de meerderheid van de activiteiten zijn getroffen</a:t>
            </a:r>
          </a:p>
          <a:p>
            <a:pPr marL="514350" indent="-514350">
              <a:buAutoNum type="alphaLcParenBoth"/>
            </a:pPr>
            <a:r>
              <a:rPr lang="nl-BE" sz="2800" dirty="0"/>
              <a:t>(bijna) alle activiteiten zijn getroffen</a:t>
            </a:r>
          </a:p>
          <a:p>
            <a:pPr marL="514350" indent="-514350">
              <a:buAutoNum type="alphaLcParenBoth"/>
            </a:pPr>
            <a:endParaRPr lang="nl-BE" sz="2800" dirty="0"/>
          </a:p>
        </p:txBody>
      </p:sp>
    </p:spTree>
    <p:extLst>
      <p:ext uri="{BB962C8B-B14F-4D97-AF65-F5344CB8AC3E}">
        <p14:creationId xmlns:p14="http://schemas.microsoft.com/office/powerpoint/2010/main" val="3457049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8B790-FE8D-4428-A508-E6998D444E9B}"/>
              </a:ext>
            </a:extLst>
          </p:cNvPr>
          <p:cNvSpPr>
            <a:spLocks noGrp="1"/>
          </p:cNvSpPr>
          <p:nvPr>
            <p:ph type="title"/>
          </p:nvPr>
        </p:nvSpPr>
        <p:spPr/>
        <p:txBody>
          <a:bodyPr>
            <a:normAutofit/>
          </a:bodyPr>
          <a:lstStyle/>
          <a:p>
            <a:r>
              <a:rPr lang="nl-BE" sz="4000" dirty="0" err="1"/>
              <a:t>Exceptional</a:t>
            </a:r>
            <a:r>
              <a:rPr lang="nl-BE" sz="4000" dirty="0"/>
              <a:t> en special </a:t>
            </a:r>
            <a:r>
              <a:rPr lang="nl-BE" sz="4000" dirty="0" err="1"/>
              <a:t>needs</a:t>
            </a:r>
            <a:r>
              <a:rPr lang="nl-BE" sz="4000" dirty="0"/>
              <a:t> </a:t>
            </a:r>
            <a:r>
              <a:rPr lang="nl-BE" sz="4000" dirty="0" err="1"/>
              <a:t>costs</a:t>
            </a:r>
            <a:endParaRPr lang="nl-BE" sz="4000" dirty="0"/>
          </a:p>
        </p:txBody>
      </p:sp>
      <p:sp>
        <p:nvSpPr>
          <p:cNvPr id="3" name="Tijdelijke aanduiding voor inhoud 2">
            <a:extLst>
              <a:ext uri="{FF2B5EF4-FFF2-40B4-BE49-F238E27FC236}">
                <a16:creationId xmlns:a16="http://schemas.microsoft.com/office/drawing/2014/main" id="{14E5ABF0-CCB7-4B7E-8D8F-81BBECC418D7}"/>
              </a:ext>
            </a:extLst>
          </p:cNvPr>
          <p:cNvSpPr>
            <a:spLocks noGrp="1"/>
          </p:cNvSpPr>
          <p:nvPr>
            <p:ph idx="1"/>
          </p:nvPr>
        </p:nvSpPr>
        <p:spPr/>
        <p:txBody>
          <a:bodyPr>
            <a:normAutofit/>
          </a:bodyPr>
          <a:lstStyle/>
          <a:p>
            <a:r>
              <a:rPr lang="nl-BE" sz="2800" dirty="0"/>
              <a:t>Er mogen meer kosten ingediend worden</a:t>
            </a:r>
          </a:p>
          <a:p>
            <a:pPr lvl="1"/>
            <a:r>
              <a:rPr lang="nl-BE" sz="2000" dirty="0" err="1"/>
              <a:t>Vb</a:t>
            </a:r>
            <a:r>
              <a:rPr lang="nl-BE" sz="2000" dirty="0"/>
              <a:t>: extra kosten om deelnemer met special </a:t>
            </a:r>
            <a:r>
              <a:rPr lang="nl-BE" sz="2000" dirty="0" err="1"/>
              <a:t>needs</a:t>
            </a:r>
            <a:r>
              <a:rPr lang="nl-BE" sz="2000" dirty="0"/>
              <a:t> te betrekken bij virtuele activiteit</a:t>
            </a:r>
          </a:p>
          <a:p>
            <a:r>
              <a:rPr lang="nl-BE" sz="2800" dirty="0"/>
              <a:t>Epos beoordeelt de ontvankelijkheid ervan</a:t>
            </a:r>
          </a:p>
          <a:p>
            <a:r>
              <a:rPr lang="nl-BE" sz="2800" dirty="0"/>
              <a:t>Best vooraf checken bij dossierbeheerder</a:t>
            </a:r>
          </a:p>
          <a:p>
            <a:endParaRPr lang="nl-BE" sz="2800" dirty="0"/>
          </a:p>
        </p:txBody>
      </p:sp>
    </p:spTree>
    <p:extLst>
      <p:ext uri="{BB962C8B-B14F-4D97-AF65-F5344CB8AC3E}">
        <p14:creationId xmlns:p14="http://schemas.microsoft.com/office/powerpoint/2010/main" val="2002907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8B790-FE8D-4428-A508-E6998D444E9B}"/>
              </a:ext>
            </a:extLst>
          </p:cNvPr>
          <p:cNvSpPr>
            <a:spLocks noGrp="1"/>
          </p:cNvSpPr>
          <p:nvPr>
            <p:ph type="title"/>
          </p:nvPr>
        </p:nvSpPr>
        <p:spPr/>
        <p:txBody>
          <a:bodyPr>
            <a:normAutofit/>
          </a:bodyPr>
          <a:lstStyle/>
          <a:p>
            <a:r>
              <a:rPr lang="nl-BE" sz="4000" dirty="0"/>
              <a:t>Verlenging van contracten</a:t>
            </a:r>
          </a:p>
        </p:txBody>
      </p:sp>
      <p:sp>
        <p:nvSpPr>
          <p:cNvPr id="3" name="Tijdelijke aanduiding voor inhoud 2">
            <a:extLst>
              <a:ext uri="{FF2B5EF4-FFF2-40B4-BE49-F238E27FC236}">
                <a16:creationId xmlns:a16="http://schemas.microsoft.com/office/drawing/2014/main" id="{14E5ABF0-CCB7-4B7E-8D8F-81BBECC418D7}"/>
              </a:ext>
            </a:extLst>
          </p:cNvPr>
          <p:cNvSpPr>
            <a:spLocks noGrp="1"/>
          </p:cNvSpPr>
          <p:nvPr>
            <p:ph idx="1"/>
          </p:nvPr>
        </p:nvSpPr>
        <p:spPr>
          <a:xfrm>
            <a:off x="457200" y="1600200"/>
            <a:ext cx="8229600" cy="4983162"/>
          </a:xfrm>
        </p:spPr>
        <p:txBody>
          <a:bodyPr>
            <a:normAutofit fontScale="92500" lnSpcReduction="10000"/>
          </a:bodyPr>
          <a:lstStyle/>
          <a:p>
            <a:r>
              <a:rPr lang="nl-NL" sz="2800" dirty="0"/>
              <a:t>Verlenging met max. 12 maand in totaal</a:t>
            </a:r>
          </a:p>
          <a:p>
            <a:r>
              <a:rPr lang="nl-NL" sz="2800" dirty="0"/>
              <a:t>Maximale totale duur: 36 maand</a:t>
            </a:r>
          </a:p>
          <a:p>
            <a:r>
              <a:rPr lang="nl-NL" sz="2800" dirty="0"/>
              <a:t>Projecten kunnen niet langer lopen dan vermeld in de Programmagids van het jaar van goedkeuring </a:t>
            </a:r>
          </a:p>
          <a:p>
            <a:pPr lvl="1"/>
            <a:r>
              <a:rPr lang="nl-NL" sz="1800" dirty="0" err="1"/>
              <a:t>vb</a:t>
            </a:r>
            <a:r>
              <a:rPr lang="nl-NL" sz="1800" dirty="0"/>
              <a:t>: 31/08/20 voor projecten goedgekeurd in 2017</a:t>
            </a:r>
          </a:p>
          <a:p>
            <a:pPr lvl="1"/>
            <a:r>
              <a:rPr lang="nl-NL" sz="1800" dirty="0"/>
              <a:t>Uitzondering: projecten van 36 maanden met einddatum 31/08/2020</a:t>
            </a:r>
          </a:p>
          <a:p>
            <a:pPr marL="0" indent="0">
              <a:buNone/>
            </a:pPr>
            <a:endParaRPr lang="nl-NL" sz="1500" dirty="0"/>
          </a:p>
          <a:p>
            <a:r>
              <a:rPr lang="nl-NL" sz="2800" dirty="0"/>
              <a:t>KA219/229: </a:t>
            </a:r>
          </a:p>
          <a:p>
            <a:pPr lvl="1"/>
            <a:r>
              <a:rPr lang="nl-NL" sz="2400" dirty="0"/>
              <a:t>In overeenstemming</a:t>
            </a:r>
          </a:p>
          <a:p>
            <a:pPr lvl="1"/>
            <a:r>
              <a:rPr lang="nl-NL" sz="2400" dirty="0"/>
              <a:t>Initiatief door coördinator bij eigen NA</a:t>
            </a:r>
          </a:p>
          <a:p>
            <a:pPr lvl="1"/>
            <a:r>
              <a:rPr lang="nl-NL" sz="2400" dirty="0"/>
              <a:t>Andere </a:t>
            </a:r>
            <a:r>
              <a:rPr lang="nl-NL" sz="2400" dirty="0" err="1"/>
              <a:t>NA’s</a:t>
            </a:r>
            <a:r>
              <a:rPr lang="nl-NL" sz="2400" dirty="0"/>
              <a:t> contacteren partners</a:t>
            </a:r>
          </a:p>
          <a:p>
            <a:endParaRPr lang="nl-NL" sz="1500" dirty="0"/>
          </a:p>
          <a:p>
            <a:r>
              <a:rPr lang="nl-NL" sz="2800" u="sng" dirty="0"/>
              <a:t>Geen</a:t>
            </a:r>
            <a:r>
              <a:rPr lang="nl-NL" sz="2800" i="1" dirty="0"/>
              <a:t> </a:t>
            </a:r>
            <a:r>
              <a:rPr lang="nl-NL" sz="2800" dirty="0"/>
              <a:t>extra PMI</a:t>
            </a:r>
            <a:endParaRPr lang="nl-BE" sz="2800" dirty="0"/>
          </a:p>
        </p:txBody>
      </p:sp>
    </p:spTree>
    <p:extLst>
      <p:ext uri="{BB962C8B-B14F-4D97-AF65-F5344CB8AC3E}">
        <p14:creationId xmlns:p14="http://schemas.microsoft.com/office/powerpoint/2010/main" val="181602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4040098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Bijkomende thema’s</a:t>
            </a:r>
          </a:p>
        </p:txBody>
      </p:sp>
    </p:spTree>
    <p:extLst>
      <p:ext uri="{BB962C8B-B14F-4D97-AF65-F5344CB8AC3E}">
        <p14:creationId xmlns:p14="http://schemas.microsoft.com/office/powerpoint/2010/main" val="2143465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Vereiste bewijs - documenteren</a:t>
            </a:r>
            <a:r>
              <a:rPr lang="nl-BE" dirty="0"/>
              <a:t> </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a:xfrm>
            <a:off x="457200" y="1600200"/>
            <a:ext cx="8229600" cy="4895491"/>
          </a:xfrm>
        </p:spPr>
        <p:txBody>
          <a:bodyPr>
            <a:normAutofit fontScale="92500" lnSpcReduction="20000"/>
          </a:bodyPr>
          <a:lstStyle/>
          <a:p>
            <a:r>
              <a:rPr lang="nl-NL" sz="2800" dirty="0"/>
              <a:t>Documenteren van de oorzaak van “force majeure” niet nodig, tenzij bij twijfelgeval</a:t>
            </a:r>
          </a:p>
          <a:p>
            <a:pPr lvl="1"/>
            <a:r>
              <a:rPr lang="nl-NL" sz="2000" dirty="0"/>
              <a:t>Voorbeeld: bewijs overheidsmaatregelen is niet nodig</a:t>
            </a:r>
          </a:p>
          <a:p>
            <a:pPr marL="457200" lvl="1" indent="0">
              <a:buNone/>
            </a:pPr>
            <a:endParaRPr lang="nl-NL" sz="2000" dirty="0"/>
          </a:p>
          <a:p>
            <a:r>
              <a:rPr lang="nl-BE" sz="2800" dirty="0"/>
              <a:t>Vereiste bewijs toont aan </a:t>
            </a:r>
            <a:r>
              <a:rPr lang="nl-BE" sz="2800" dirty="0" err="1"/>
              <a:t>dàt</a:t>
            </a:r>
            <a:r>
              <a:rPr lang="nl-BE" sz="2800" dirty="0"/>
              <a:t> er niet-recupereerbare kosten waren</a:t>
            </a:r>
          </a:p>
          <a:p>
            <a:pPr lvl="1"/>
            <a:r>
              <a:rPr lang="nl-BE" sz="2000" dirty="0"/>
              <a:t>Voorbeeld: </a:t>
            </a:r>
          </a:p>
          <a:p>
            <a:pPr lvl="2"/>
            <a:r>
              <a:rPr lang="nl-BE" sz="2000" dirty="0"/>
              <a:t>correspondentie die aantoont dat kosten niet gerecupereerd kunnen worden als organisatie zelf voor de kosten instond</a:t>
            </a:r>
          </a:p>
          <a:p>
            <a:pPr lvl="2"/>
            <a:r>
              <a:rPr lang="nl-BE" sz="2000" dirty="0"/>
              <a:t>…</a:t>
            </a:r>
          </a:p>
          <a:p>
            <a:pPr lvl="2"/>
            <a:r>
              <a:rPr lang="nl-BE" sz="2000" dirty="0"/>
              <a:t>Niet: verklaring op eer van de school (zit immers al vervat in eindverslag d.m.v. “</a:t>
            </a:r>
            <a:r>
              <a:rPr lang="nl-BE" sz="2000" dirty="0" err="1"/>
              <a:t>Declaration</a:t>
            </a:r>
            <a:r>
              <a:rPr lang="nl-BE" sz="2000" dirty="0"/>
              <a:t> on </a:t>
            </a:r>
            <a:r>
              <a:rPr lang="nl-BE" sz="2000" dirty="0" err="1"/>
              <a:t>honour</a:t>
            </a:r>
            <a:r>
              <a:rPr lang="nl-BE" sz="2000" dirty="0"/>
              <a:t>” en is geen “</a:t>
            </a:r>
            <a:r>
              <a:rPr lang="nl-BE" sz="2000" dirty="0" err="1"/>
              <a:t>supporting</a:t>
            </a:r>
            <a:r>
              <a:rPr lang="nl-BE" sz="2000" dirty="0"/>
              <a:t> document” die deze verklaring bevestigt)</a:t>
            </a:r>
          </a:p>
          <a:p>
            <a:pPr marL="914400" lvl="2" indent="0">
              <a:buNone/>
            </a:pPr>
            <a:endParaRPr lang="nl-BE" sz="1600" dirty="0"/>
          </a:p>
          <a:p>
            <a:pPr lvl="1"/>
            <a:r>
              <a:rPr lang="nl-BE" sz="2000" dirty="0"/>
              <a:t>Niet standaard mee opladen met eindrapport, enkel op vraag van Epos bezorgen</a:t>
            </a:r>
          </a:p>
        </p:txBody>
      </p:sp>
    </p:spTree>
    <p:extLst>
      <p:ext uri="{BB962C8B-B14F-4D97-AF65-F5344CB8AC3E}">
        <p14:creationId xmlns:p14="http://schemas.microsoft.com/office/powerpoint/2010/main" val="3752481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Vereiste bewijs - documenteren</a:t>
            </a:r>
            <a:r>
              <a:rPr lang="nl-BE" dirty="0"/>
              <a:t> </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a:xfrm>
            <a:off x="457200" y="1600200"/>
            <a:ext cx="8229600" cy="4895491"/>
          </a:xfrm>
        </p:spPr>
        <p:txBody>
          <a:bodyPr>
            <a:normAutofit/>
          </a:bodyPr>
          <a:lstStyle/>
          <a:p>
            <a:r>
              <a:rPr lang="nl-BE" sz="2800" dirty="0"/>
              <a:t>Virtuele LTT : deelname-attest</a:t>
            </a:r>
          </a:p>
          <a:p>
            <a:pPr lvl="2"/>
            <a:r>
              <a:rPr lang="nl-NL" dirty="0"/>
              <a:t>Verklaring, ondertekend door  organisator, met </a:t>
            </a:r>
          </a:p>
          <a:p>
            <a:pPr marL="914400" lvl="2" indent="0">
              <a:buNone/>
            </a:pPr>
            <a:r>
              <a:rPr lang="nl-NL" dirty="0"/>
              <a:t>-	titel, </a:t>
            </a:r>
            <a:r>
              <a:rPr lang="nl-NL" dirty="0" err="1"/>
              <a:t>doeln</a:t>
            </a:r>
            <a:r>
              <a:rPr lang="nl-NL" dirty="0"/>
              <a:t> datum &amp; plaats van event</a:t>
            </a:r>
          </a:p>
          <a:p>
            <a:pPr lvl="2">
              <a:buFontTx/>
              <a:buChar char="-"/>
            </a:pPr>
            <a:r>
              <a:rPr lang="nl-NL" dirty="0"/>
              <a:t>de naam van alle deelnemers + de naam en het adres van hun zendende school</a:t>
            </a:r>
          </a:p>
          <a:p>
            <a:pPr marL="914400" lvl="2" indent="0">
              <a:buNone/>
            </a:pPr>
            <a:endParaRPr lang="nl-BE" sz="2200" dirty="0"/>
          </a:p>
        </p:txBody>
      </p:sp>
    </p:spTree>
    <p:extLst>
      <p:ext uri="{BB962C8B-B14F-4D97-AF65-F5344CB8AC3E}">
        <p14:creationId xmlns:p14="http://schemas.microsoft.com/office/powerpoint/2010/main" val="2846573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A7379-71A7-4400-9426-EDEDC5A4AC6A}"/>
              </a:ext>
            </a:extLst>
          </p:cNvPr>
          <p:cNvSpPr>
            <a:spLocks noGrp="1"/>
          </p:cNvSpPr>
          <p:nvPr>
            <p:ph type="title"/>
          </p:nvPr>
        </p:nvSpPr>
        <p:spPr/>
        <p:txBody>
          <a:bodyPr/>
          <a:lstStyle/>
          <a:p>
            <a:r>
              <a:rPr lang="nl-BE" sz="4000" dirty="0"/>
              <a:t>Budgetvragen</a:t>
            </a:r>
            <a:endParaRPr lang="nl-BE" dirty="0"/>
          </a:p>
        </p:txBody>
      </p:sp>
      <p:sp>
        <p:nvSpPr>
          <p:cNvPr id="3" name="Tijdelijke aanduiding voor inhoud 2">
            <a:extLst>
              <a:ext uri="{FF2B5EF4-FFF2-40B4-BE49-F238E27FC236}">
                <a16:creationId xmlns:a16="http://schemas.microsoft.com/office/drawing/2014/main" id="{A4FAFB31-4F75-4F97-AEFE-5537F706BA8F}"/>
              </a:ext>
            </a:extLst>
          </p:cNvPr>
          <p:cNvSpPr>
            <a:spLocks noGrp="1"/>
          </p:cNvSpPr>
          <p:nvPr>
            <p:ph idx="1"/>
          </p:nvPr>
        </p:nvSpPr>
        <p:spPr>
          <a:xfrm>
            <a:off x="457200" y="1600200"/>
            <a:ext cx="8229600" cy="4983162"/>
          </a:xfrm>
        </p:spPr>
        <p:txBody>
          <a:bodyPr>
            <a:normAutofit/>
          </a:bodyPr>
          <a:lstStyle/>
          <a:p>
            <a:r>
              <a:rPr lang="nl-BE" sz="2400" dirty="0"/>
              <a:t>Wat met vouchers die niet gebruikt kunnen worden?</a:t>
            </a:r>
          </a:p>
          <a:p>
            <a:pPr marL="457200" lvl="1" indent="0">
              <a:buNone/>
            </a:pPr>
            <a:r>
              <a:rPr lang="nl-BE" sz="2400" dirty="0"/>
              <a:t>= niet-recupereerbare kost</a:t>
            </a:r>
          </a:p>
          <a:p>
            <a:pPr lvl="1"/>
            <a:r>
              <a:rPr lang="nl-BE" sz="2000" dirty="0"/>
              <a:t>Voorbeeld: voucher voor volgend jaar, maar geen project dan</a:t>
            </a:r>
          </a:p>
          <a:p>
            <a:pPr marL="457200" lvl="1" indent="0">
              <a:buNone/>
            </a:pPr>
            <a:endParaRPr lang="nl-BE" sz="2000" dirty="0"/>
          </a:p>
          <a:p>
            <a:pPr marL="457200" lvl="1" indent="0">
              <a:buNone/>
            </a:pPr>
            <a:endParaRPr lang="nl-BE" sz="2000" dirty="0"/>
          </a:p>
          <a:p>
            <a:r>
              <a:rPr lang="nl-NL" sz="2400" dirty="0"/>
              <a:t>Wat als er op het moment van de eindrapportering geen vooruitzicht is op de terugbetaling van gemaakte kosten?</a:t>
            </a:r>
          </a:p>
          <a:p>
            <a:pPr lvl="1"/>
            <a:r>
              <a:rPr lang="nl-NL" sz="2400" dirty="0"/>
              <a:t>We hanteren de redelijkheid, deze kosten kunnen ook ingebracht worden.</a:t>
            </a:r>
          </a:p>
          <a:p>
            <a:pPr lvl="1"/>
            <a:r>
              <a:rPr lang="nl-NL" sz="2400" dirty="0"/>
              <a:t>Gedocumenteerd!</a:t>
            </a:r>
            <a:r>
              <a:rPr lang="nl-NL" sz="2000" dirty="0"/>
              <a:t> Voorbeeld: correspondentie, verklaring op eer</a:t>
            </a:r>
          </a:p>
          <a:p>
            <a:endParaRPr lang="nl-BE" sz="2400" dirty="0"/>
          </a:p>
          <a:p>
            <a:pPr marL="457200" lvl="1" indent="0">
              <a:buNone/>
            </a:pPr>
            <a:endParaRPr lang="nl-BE" sz="2400" dirty="0"/>
          </a:p>
          <a:p>
            <a:pPr marL="457200" lvl="1" indent="0">
              <a:buNone/>
            </a:pPr>
            <a:endParaRPr lang="nl-BE" sz="2000" dirty="0"/>
          </a:p>
        </p:txBody>
      </p:sp>
    </p:spTree>
    <p:extLst>
      <p:ext uri="{BB962C8B-B14F-4D97-AF65-F5344CB8AC3E}">
        <p14:creationId xmlns:p14="http://schemas.microsoft.com/office/powerpoint/2010/main" val="2567521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DEF23-6373-4054-9C18-B30950921333}"/>
              </a:ext>
            </a:extLst>
          </p:cNvPr>
          <p:cNvSpPr>
            <a:spLocks noGrp="1"/>
          </p:cNvSpPr>
          <p:nvPr>
            <p:ph type="title"/>
          </p:nvPr>
        </p:nvSpPr>
        <p:spPr/>
        <p:txBody>
          <a:bodyPr>
            <a:normAutofit/>
          </a:bodyPr>
          <a:lstStyle/>
          <a:p>
            <a:r>
              <a:rPr lang="nl-BE" sz="4000" dirty="0"/>
              <a:t>Eindverslaggeving </a:t>
            </a:r>
          </a:p>
        </p:txBody>
      </p:sp>
      <p:sp>
        <p:nvSpPr>
          <p:cNvPr id="3" name="Tijdelijke aanduiding voor inhoud 2">
            <a:extLst>
              <a:ext uri="{FF2B5EF4-FFF2-40B4-BE49-F238E27FC236}">
                <a16:creationId xmlns:a16="http://schemas.microsoft.com/office/drawing/2014/main" id="{FFC0AA5D-0242-4A87-B74A-33CBD0CFF52F}"/>
              </a:ext>
            </a:extLst>
          </p:cNvPr>
          <p:cNvSpPr>
            <a:spLocks noGrp="1"/>
          </p:cNvSpPr>
          <p:nvPr>
            <p:ph idx="1"/>
          </p:nvPr>
        </p:nvSpPr>
        <p:spPr/>
        <p:txBody>
          <a:bodyPr>
            <a:normAutofit/>
          </a:bodyPr>
          <a:lstStyle/>
          <a:p>
            <a:r>
              <a:rPr lang="nl-BE" sz="2800" dirty="0"/>
              <a:t>CO: belangrijk om alles wat wél gebeurd is, duidelijk toe te lichten bij </a:t>
            </a:r>
            <a:r>
              <a:rPr lang="nl-BE" sz="2800" i="1" dirty="0"/>
              <a:t>‘</a:t>
            </a:r>
            <a:r>
              <a:rPr lang="nl-BE" sz="2800" i="1" dirty="0" err="1"/>
              <a:t>other</a:t>
            </a:r>
            <a:r>
              <a:rPr lang="nl-BE" sz="2800" i="1" dirty="0"/>
              <a:t> project events’ </a:t>
            </a:r>
            <a:r>
              <a:rPr lang="nl-BE" sz="2000" dirty="0"/>
              <a:t>(</a:t>
            </a:r>
            <a:r>
              <a:rPr lang="nl-BE" sz="2000" dirty="0" err="1"/>
              <a:t>vb</a:t>
            </a:r>
            <a:r>
              <a:rPr lang="nl-BE" sz="2000" dirty="0"/>
              <a:t>: het voorbereidingstraject, eventuele alternatieven…)</a:t>
            </a:r>
          </a:p>
          <a:p>
            <a:pPr marL="0" indent="0">
              <a:buNone/>
            </a:pPr>
            <a:endParaRPr lang="nl-BE" sz="2800" dirty="0"/>
          </a:p>
          <a:p>
            <a:r>
              <a:rPr lang="nl-NL" sz="2800" dirty="0"/>
              <a:t>Vooropgestelde doelstellingen in het gedrang?</a:t>
            </a:r>
          </a:p>
          <a:p>
            <a:pPr lvl="1"/>
            <a:r>
              <a:rPr lang="nl-NL" sz="2400" dirty="0"/>
              <a:t>Optie contractverlenging overwegen</a:t>
            </a:r>
          </a:p>
          <a:p>
            <a:pPr lvl="1"/>
            <a:r>
              <a:rPr lang="nl-NL" sz="2400" dirty="0"/>
              <a:t>Absoluut niet haalbaar? Prioriteiten bekijken en goed motiveren in eindverslag</a:t>
            </a:r>
          </a:p>
          <a:p>
            <a:endParaRPr lang="nl-BE" sz="2800" dirty="0"/>
          </a:p>
        </p:txBody>
      </p:sp>
    </p:spTree>
    <p:extLst>
      <p:ext uri="{BB962C8B-B14F-4D97-AF65-F5344CB8AC3E}">
        <p14:creationId xmlns:p14="http://schemas.microsoft.com/office/powerpoint/2010/main" val="1822373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Komende maanden</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fontScale="92500"/>
          </a:bodyPr>
          <a:lstStyle/>
          <a:p>
            <a:r>
              <a:rPr lang="nl-BE" sz="2800" dirty="0"/>
              <a:t>Huidige maatregelen blijven geldig tot ze stopgezet worden</a:t>
            </a:r>
          </a:p>
          <a:p>
            <a:pPr lvl="1"/>
            <a:r>
              <a:rPr lang="nl-BE" sz="2400" dirty="0"/>
              <a:t>Nasleep (zomer + najaar) en tweede golf (?) </a:t>
            </a:r>
          </a:p>
          <a:p>
            <a:pPr marL="457200" lvl="1" indent="0">
              <a:buNone/>
            </a:pPr>
            <a:endParaRPr lang="nl-BE" sz="2400" dirty="0"/>
          </a:p>
          <a:p>
            <a:r>
              <a:rPr lang="nl-BE" sz="2800" dirty="0"/>
              <a:t>Meer flexibiliteit qua verschuivingen tussen budgetcategorieën: tot 60% zonder amendement </a:t>
            </a:r>
          </a:p>
          <a:p>
            <a:r>
              <a:rPr lang="nl-BE" sz="2800" dirty="0"/>
              <a:t>Activiteiten </a:t>
            </a:r>
            <a:r>
              <a:rPr lang="nl-BE" sz="2000" dirty="0"/>
              <a:t>(</a:t>
            </a:r>
            <a:r>
              <a:rPr lang="nl-BE" sz="2000" dirty="0" err="1"/>
              <a:t>LTT’s</a:t>
            </a:r>
            <a:r>
              <a:rPr lang="nl-BE" sz="2000" dirty="0"/>
              <a:t>) </a:t>
            </a:r>
            <a:r>
              <a:rPr lang="nl-BE" sz="2800" dirty="0"/>
              <a:t>kunnen virtueel starten</a:t>
            </a:r>
          </a:p>
          <a:p>
            <a:pPr lvl="1"/>
            <a:r>
              <a:rPr lang="nl-BE" sz="2400" dirty="0"/>
              <a:t>Maar: 15% van de unit </a:t>
            </a:r>
            <a:r>
              <a:rPr lang="nl-BE" sz="2400" dirty="0" err="1"/>
              <a:t>cost</a:t>
            </a:r>
            <a:r>
              <a:rPr lang="nl-BE" sz="2400" dirty="0"/>
              <a:t> voor “</a:t>
            </a:r>
            <a:r>
              <a:rPr lang="nl-BE" sz="2400" dirty="0" err="1"/>
              <a:t>individual</a:t>
            </a:r>
            <a:r>
              <a:rPr lang="nl-BE" sz="2400" dirty="0"/>
              <a:t> support” tijdens virtuele periode</a:t>
            </a:r>
          </a:p>
          <a:p>
            <a:r>
              <a:rPr lang="nl-BE" sz="2800" b="1" dirty="0"/>
              <a:t>Vanaf wanneer geldt dit? = ???</a:t>
            </a:r>
          </a:p>
          <a:p>
            <a:pPr lvl="1"/>
            <a:endParaRPr lang="nl-BE" sz="2400" dirty="0"/>
          </a:p>
          <a:p>
            <a:pPr marL="457200" lvl="1" indent="0">
              <a:buNone/>
            </a:pPr>
            <a:endParaRPr lang="nl-BE" sz="2400" dirty="0"/>
          </a:p>
        </p:txBody>
      </p:sp>
    </p:spTree>
    <p:extLst>
      <p:ext uri="{BB962C8B-B14F-4D97-AF65-F5344CB8AC3E}">
        <p14:creationId xmlns:p14="http://schemas.microsoft.com/office/powerpoint/2010/main" val="4118212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D8F5B-89F7-4EAE-ABE6-C2F155CBB0EA}"/>
              </a:ext>
            </a:extLst>
          </p:cNvPr>
          <p:cNvSpPr>
            <a:spLocks noGrp="1"/>
          </p:cNvSpPr>
          <p:nvPr>
            <p:ph type="title"/>
          </p:nvPr>
        </p:nvSpPr>
        <p:spPr/>
        <p:txBody>
          <a:bodyPr>
            <a:normAutofit/>
          </a:bodyPr>
          <a:lstStyle/>
          <a:p>
            <a:r>
              <a:rPr lang="nl-BE" sz="4000" dirty="0"/>
              <a:t>Q&amp;A</a:t>
            </a:r>
          </a:p>
        </p:txBody>
      </p:sp>
      <p:pic>
        <p:nvPicPr>
          <p:cNvPr id="4" name="Tijdelijke aanduiding voor inhoud 3">
            <a:extLst>
              <a:ext uri="{FF2B5EF4-FFF2-40B4-BE49-F238E27FC236}">
                <a16:creationId xmlns:a16="http://schemas.microsoft.com/office/drawing/2014/main" id="{78BE1081-B32A-4169-B3FE-2ADEBF713BF8}"/>
              </a:ext>
            </a:extLst>
          </p:cNvPr>
          <p:cNvPicPr>
            <a:picLocks noGrp="1" noChangeAspect="1"/>
          </p:cNvPicPr>
          <p:nvPr>
            <p:ph idx="1"/>
          </p:nvPr>
        </p:nvPicPr>
        <p:blipFill>
          <a:blip r:embed="rId2"/>
          <a:stretch>
            <a:fillRect/>
          </a:stretch>
        </p:blipFill>
        <p:spPr>
          <a:xfrm>
            <a:off x="2309018" y="1600200"/>
            <a:ext cx="4525963" cy="4525963"/>
          </a:xfrm>
          <a:prstGeom prst="rect">
            <a:avLst/>
          </a:prstGeom>
        </p:spPr>
      </p:pic>
    </p:spTree>
    <p:extLst>
      <p:ext uri="{BB962C8B-B14F-4D97-AF65-F5344CB8AC3E}">
        <p14:creationId xmlns:p14="http://schemas.microsoft.com/office/powerpoint/2010/main" val="101870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Bespreking force majeure-maatregelen</a:t>
            </a:r>
          </a:p>
        </p:txBody>
      </p:sp>
    </p:spTree>
    <p:extLst>
      <p:ext uri="{BB962C8B-B14F-4D97-AF65-F5344CB8AC3E}">
        <p14:creationId xmlns:p14="http://schemas.microsoft.com/office/powerpoint/2010/main" val="1915925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9BAB9-3086-43D9-B6BE-7ECA4C5E2E1C}"/>
              </a:ext>
            </a:extLst>
          </p:cNvPr>
          <p:cNvSpPr>
            <a:spLocks noGrp="1"/>
          </p:cNvSpPr>
          <p:nvPr>
            <p:ph type="title"/>
          </p:nvPr>
        </p:nvSpPr>
        <p:spPr/>
        <p:txBody>
          <a:bodyPr/>
          <a:lstStyle/>
          <a:p>
            <a:r>
              <a:rPr lang="nl-BE" dirty="0"/>
              <a:t>Tot slot</a:t>
            </a:r>
          </a:p>
        </p:txBody>
      </p:sp>
    </p:spTree>
    <p:extLst>
      <p:ext uri="{BB962C8B-B14F-4D97-AF65-F5344CB8AC3E}">
        <p14:creationId xmlns:p14="http://schemas.microsoft.com/office/powerpoint/2010/main" val="2292438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Waar vind ik info?</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lstStyle/>
          <a:p>
            <a:r>
              <a:rPr lang="nl-BE" sz="2800" dirty="0"/>
              <a:t>Jouw dossierbeheerder voor </a:t>
            </a:r>
            <a:r>
              <a:rPr lang="nl-BE" sz="2800"/>
              <a:t>specifieke vragen</a:t>
            </a:r>
            <a:endParaRPr lang="nl-BE" sz="2800" dirty="0"/>
          </a:p>
          <a:p>
            <a:r>
              <a:rPr lang="nl-BE" sz="2800" dirty="0">
                <a:hlinkClick r:id="rId2"/>
              </a:rPr>
              <a:t>Epos-website</a:t>
            </a:r>
            <a:r>
              <a:rPr lang="nl-BE" sz="2800" dirty="0"/>
              <a:t> </a:t>
            </a:r>
          </a:p>
          <a:p>
            <a:r>
              <a:rPr lang="nl-BE" sz="2800" dirty="0"/>
              <a:t>Europese Commissie:</a:t>
            </a:r>
          </a:p>
          <a:p>
            <a:pPr lvl="1"/>
            <a:r>
              <a:rPr lang="nl-BE" sz="2400" dirty="0" err="1">
                <a:hlinkClick r:id="rId3"/>
              </a:rPr>
              <a:t>Consequences</a:t>
            </a:r>
            <a:r>
              <a:rPr lang="nl-BE" sz="2400" dirty="0">
                <a:hlinkClick r:id="rId3"/>
              </a:rPr>
              <a:t> </a:t>
            </a:r>
            <a:r>
              <a:rPr lang="nl-BE" sz="2400" dirty="0" err="1">
                <a:hlinkClick r:id="rId3"/>
              </a:rPr>
              <a:t>for</a:t>
            </a:r>
            <a:r>
              <a:rPr lang="nl-BE" sz="2400" dirty="0">
                <a:hlinkClick r:id="rId3"/>
              </a:rPr>
              <a:t> E+ </a:t>
            </a:r>
            <a:r>
              <a:rPr lang="nl-BE" sz="2400" dirty="0" err="1">
                <a:hlinkClick r:id="rId3"/>
              </a:rPr>
              <a:t>activities</a:t>
            </a:r>
            <a:endParaRPr lang="nl-BE" sz="2400" dirty="0"/>
          </a:p>
          <a:p>
            <a:pPr lvl="1"/>
            <a:r>
              <a:rPr lang="nl-BE" sz="2400" dirty="0">
                <a:hlinkClick r:id="rId4"/>
              </a:rPr>
              <a:t>Q&amp;A</a:t>
            </a:r>
            <a:endParaRPr lang="nl-BE" sz="2400" dirty="0"/>
          </a:p>
          <a:p>
            <a:pPr marL="457200" lvl="1" indent="0">
              <a:buNone/>
            </a:pPr>
            <a:endParaRPr lang="nl-BE" dirty="0"/>
          </a:p>
        </p:txBody>
      </p:sp>
    </p:spTree>
    <p:extLst>
      <p:ext uri="{BB962C8B-B14F-4D97-AF65-F5344CB8AC3E}">
        <p14:creationId xmlns:p14="http://schemas.microsoft.com/office/powerpoint/2010/main" val="2310678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a:t>Tips </a:t>
            </a:r>
            <a:endParaRPr lang="nl-BE" sz="4000"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lnSpcReduction="10000"/>
          </a:bodyPr>
          <a:lstStyle/>
          <a:p>
            <a:r>
              <a:rPr lang="nl-BE" sz="2800" dirty="0"/>
              <a:t>Wacht niet met het invoeren in MT+</a:t>
            </a:r>
          </a:p>
          <a:p>
            <a:pPr lvl="1"/>
            <a:r>
              <a:rPr lang="nl-BE" sz="2400" dirty="0"/>
              <a:t>Wijzigingen kunnen nog tot aan de eindrapportering</a:t>
            </a:r>
          </a:p>
          <a:p>
            <a:pPr lvl="1"/>
            <a:r>
              <a:rPr lang="nl-BE" sz="2400" dirty="0"/>
              <a:t>Doe het wel pas </a:t>
            </a:r>
            <a:r>
              <a:rPr lang="nl-BE" sz="2400" dirty="0" err="1"/>
              <a:t>nà</a:t>
            </a:r>
            <a:r>
              <a:rPr lang="nl-BE" sz="2400" dirty="0"/>
              <a:t> de activiteit!</a:t>
            </a:r>
          </a:p>
          <a:p>
            <a:pPr marL="457200" lvl="1" indent="0">
              <a:buNone/>
            </a:pPr>
            <a:endParaRPr lang="nl-BE" sz="2400" dirty="0"/>
          </a:p>
          <a:p>
            <a:r>
              <a:rPr lang="nl-BE" sz="2800" dirty="0"/>
              <a:t>Contacteer je dossierbeheerder, maar doe dit voorbereid:</a:t>
            </a:r>
          </a:p>
          <a:p>
            <a:pPr lvl="1"/>
            <a:r>
              <a:rPr lang="nl-BE" sz="2400" dirty="0"/>
              <a:t>Wat is de specifieke situatie?</a:t>
            </a:r>
          </a:p>
          <a:p>
            <a:pPr lvl="1"/>
            <a:r>
              <a:rPr lang="nl-BE" sz="2400" dirty="0"/>
              <a:t>Bij welk van de vier gevallen sluit jouw situatie aan?</a:t>
            </a:r>
          </a:p>
          <a:p>
            <a:pPr lvl="1"/>
            <a:r>
              <a:rPr lang="nl-BE" sz="2400" dirty="0"/>
              <a:t>Wat is precies je vraag?</a:t>
            </a:r>
          </a:p>
          <a:p>
            <a:pPr lvl="1"/>
            <a:r>
              <a:rPr lang="nl-BE" sz="2400" dirty="0"/>
              <a:t>…</a:t>
            </a:r>
          </a:p>
        </p:txBody>
      </p:sp>
    </p:spTree>
    <p:extLst>
      <p:ext uri="{BB962C8B-B14F-4D97-AF65-F5344CB8AC3E}">
        <p14:creationId xmlns:p14="http://schemas.microsoft.com/office/powerpoint/2010/main" val="2261533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a:bodyPr>
          <a:lstStyle/>
          <a:p>
            <a:r>
              <a:rPr lang="nl-BE" sz="4000" dirty="0"/>
              <a:t>Evaluatie </a:t>
            </a:r>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pPr marL="514350" indent="-514350">
              <a:buFont typeface="+mj-lt"/>
              <a:buAutoNum type="alphaLcParenR"/>
            </a:pPr>
            <a:r>
              <a:rPr lang="nl-BE" sz="2800" dirty="0"/>
              <a:t>Was waar ik nood aan had + was helder en volledig</a:t>
            </a:r>
          </a:p>
          <a:p>
            <a:pPr marL="457200" indent="-457200">
              <a:buFont typeface="+mj-lt"/>
              <a:buAutoNum type="alphaLcParenR"/>
            </a:pPr>
            <a:r>
              <a:rPr lang="nl-BE" sz="2800" dirty="0"/>
              <a:t>Was waar ik nood aan had maar was onvoldoende helder of onvolledig</a:t>
            </a:r>
          </a:p>
          <a:p>
            <a:pPr marL="457200" indent="-457200">
              <a:buFont typeface="+mj-lt"/>
              <a:buAutoNum type="alphaLcParenR"/>
            </a:pPr>
            <a:r>
              <a:rPr lang="nl-BE" sz="2800" dirty="0"/>
              <a:t>Was niet waar ik nood aan had maar was helder en volledig</a:t>
            </a:r>
          </a:p>
          <a:p>
            <a:pPr marL="457200" indent="-457200">
              <a:buFont typeface="+mj-lt"/>
              <a:buAutoNum type="alphaLcParenR"/>
            </a:pPr>
            <a:r>
              <a:rPr lang="nl-BE" sz="2800" dirty="0"/>
              <a:t>Was niet waar ik nood aan had + was onvoldoende helder of onvolledig</a:t>
            </a:r>
          </a:p>
          <a:p>
            <a:pPr marL="457200" indent="-457200">
              <a:buFont typeface="+mj-lt"/>
              <a:buAutoNum type="alphaLcParenR"/>
            </a:pPr>
            <a:endParaRPr lang="nl-BE" sz="2800" dirty="0"/>
          </a:p>
          <a:p>
            <a:pPr marL="0" indent="0">
              <a:buNone/>
            </a:pPr>
            <a:endParaRPr lang="nl-BE" sz="2400" dirty="0"/>
          </a:p>
        </p:txBody>
      </p:sp>
    </p:spTree>
    <p:extLst>
      <p:ext uri="{BB962C8B-B14F-4D97-AF65-F5344CB8AC3E}">
        <p14:creationId xmlns:p14="http://schemas.microsoft.com/office/powerpoint/2010/main" val="357921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27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lstStyle/>
          <a:p>
            <a:r>
              <a:rPr lang="nl-BE" sz="3600" dirty="0"/>
              <a:t>Algemeen</a:t>
            </a:r>
            <a:endParaRPr lang="nl-BE"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a:xfrm>
            <a:off x="457200" y="1600200"/>
            <a:ext cx="8229600" cy="4525963"/>
          </a:xfrm>
        </p:spPr>
        <p:txBody>
          <a:bodyPr>
            <a:normAutofit lnSpcReduction="10000"/>
          </a:bodyPr>
          <a:lstStyle/>
          <a:p>
            <a:r>
              <a:rPr lang="nl-BE" sz="2800" dirty="0"/>
              <a:t>Doel maatregelen: kosten als gevolg van overmacht n.a.v. de Coronacrisis zoveel mogelijk door het projectbudget laten dekken</a:t>
            </a:r>
          </a:p>
          <a:p>
            <a:r>
              <a:rPr lang="nl-BE" sz="2800" dirty="0"/>
              <a:t>Force majeure geldt </a:t>
            </a:r>
            <a:r>
              <a:rPr lang="nl-NL" sz="2800" dirty="0"/>
              <a:t>vanaf 30/01/2020 </a:t>
            </a:r>
          </a:p>
          <a:p>
            <a:r>
              <a:rPr lang="nl-NL" sz="2800" dirty="0"/>
              <a:t>Rapportering enkel op de voorziene momenten</a:t>
            </a:r>
          </a:p>
          <a:p>
            <a:r>
              <a:rPr lang="nl-BE" sz="2800" dirty="0"/>
              <a:t>Contractueel toegekende budget wordt </a:t>
            </a:r>
            <a:r>
              <a:rPr lang="nl-BE" sz="2800" u="sng" dirty="0"/>
              <a:t>niet</a:t>
            </a:r>
            <a:r>
              <a:rPr lang="nl-BE" sz="2800" dirty="0"/>
              <a:t> verhoogd</a:t>
            </a:r>
          </a:p>
          <a:p>
            <a:r>
              <a:rPr lang="nl-BE" sz="2800" dirty="0"/>
              <a:t>Zo veel mogelijk a.d.h.v. forfaits (=unit </a:t>
            </a:r>
            <a:r>
              <a:rPr lang="nl-BE" sz="2800" dirty="0" err="1"/>
              <a:t>cost</a:t>
            </a:r>
            <a:r>
              <a:rPr lang="nl-BE" sz="2800" dirty="0"/>
              <a:t>)</a:t>
            </a:r>
          </a:p>
          <a:p>
            <a:r>
              <a:rPr lang="nl-BE" sz="2800" dirty="0"/>
              <a:t>Invoer MT+: </a:t>
            </a:r>
            <a:r>
              <a:rPr lang="nl-BE" sz="2800" u="sng" dirty="0"/>
              <a:t>altijd</a:t>
            </a:r>
            <a:r>
              <a:rPr lang="nl-BE" sz="2800" dirty="0"/>
              <a:t> ‘Corona’ of ‘</a:t>
            </a:r>
            <a:r>
              <a:rPr lang="nl-BE" sz="2800" dirty="0" err="1"/>
              <a:t>Covid</a:t>
            </a:r>
            <a:r>
              <a:rPr lang="nl-BE" sz="2800" dirty="0"/>
              <a:t>’ vermelden</a:t>
            </a:r>
          </a:p>
          <a:p>
            <a:r>
              <a:rPr lang="nl-BE" sz="2800" dirty="0"/>
              <a:t>Basisregels blijven gelden</a:t>
            </a:r>
          </a:p>
          <a:p>
            <a:endParaRPr lang="nl-BE" dirty="0"/>
          </a:p>
        </p:txBody>
      </p:sp>
    </p:spTree>
    <p:extLst>
      <p:ext uri="{BB962C8B-B14F-4D97-AF65-F5344CB8AC3E}">
        <p14:creationId xmlns:p14="http://schemas.microsoft.com/office/powerpoint/2010/main" val="172583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Autofit/>
          </a:bodyPr>
          <a:lstStyle/>
          <a:p>
            <a:r>
              <a:rPr lang="nl-BE" sz="3600" dirty="0"/>
              <a:t>Project management </a:t>
            </a:r>
            <a:r>
              <a:rPr lang="nl-BE" sz="3600" dirty="0" err="1"/>
              <a:t>and</a:t>
            </a:r>
            <a:r>
              <a:rPr lang="nl-BE" sz="3600" dirty="0"/>
              <a:t> </a:t>
            </a:r>
            <a:r>
              <a:rPr lang="nl-BE" sz="3600" dirty="0" err="1"/>
              <a:t>implementation</a:t>
            </a:r>
            <a:r>
              <a:rPr lang="nl-BE" sz="3600"/>
              <a:t> (PMI)</a:t>
            </a:r>
            <a:endParaRPr lang="nl-BE" sz="3600"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a:bodyPr>
          <a:lstStyle/>
          <a:p>
            <a:r>
              <a:rPr lang="nl-NL" sz="2800" dirty="0"/>
              <a:t>O.b.v. forfait toegekend voor duur van project (zoals voorzien)</a:t>
            </a:r>
          </a:p>
          <a:p>
            <a:r>
              <a:rPr lang="nl-NL" sz="2800" dirty="0"/>
              <a:t>Bij contractverlenging: niet verhoogd!</a:t>
            </a:r>
          </a:p>
        </p:txBody>
      </p:sp>
    </p:spTree>
    <p:extLst>
      <p:ext uri="{BB962C8B-B14F-4D97-AF65-F5344CB8AC3E}">
        <p14:creationId xmlns:p14="http://schemas.microsoft.com/office/powerpoint/2010/main" val="294692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642EF-014F-49B1-9103-DA853EBFA74F}"/>
              </a:ext>
            </a:extLst>
          </p:cNvPr>
          <p:cNvSpPr>
            <a:spLocks noGrp="1"/>
          </p:cNvSpPr>
          <p:nvPr>
            <p:ph type="title"/>
          </p:nvPr>
        </p:nvSpPr>
        <p:spPr/>
        <p:txBody>
          <a:bodyPr>
            <a:normAutofit fontScale="90000"/>
          </a:bodyPr>
          <a:lstStyle/>
          <a:p>
            <a:r>
              <a:rPr lang="en-US" sz="4000" dirty="0"/>
              <a:t>Learning, teaching and training activities (LTT) </a:t>
            </a:r>
            <a:endParaRPr lang="nl-BE" sz="4000" dirty="0"/>
          </a:p>
        </p:txBody>
      </p:sp>
      <p:sp>
        <p:nvSpPr>
          <p:cNvPr id="3" name="Tijdelijke aanduiding voor inhoud 2">
            <a:extLst>
              <a:ext uri="{FF2B5EF4-FFF2-40B4-BE49-F238E27FC236}">
                <a16:creationId xmlns:a16="http://schemas.microsoft.com/office/drawing/2014/main" id="{26B7D97D-F2EE-45EA-B376-A6B7CBC9B003}"/>
              </a:ext>
            </a:extLst>
          </p:cNvPr>
          <p:cNvSpPr>
            <a:spLocks noGrp="1"/>
          </p:cNvSpPr>
          <p:nvPr>
            <p:ph idx="1"/>
          </p:nvPr>
        </p:nvSpPr>
        <p:spPr/>
        <p:txBody>
          <a:bodyPr>
            <a:normAutofit fontScale="92500" lnSpcReduction="10000"/>
          </a:bodyPr>
          <a:lstStyle/>
          <a:p>
            <a:r>
              <a:rPr lang="nl-BE" sz="2800" dirty="0"/>
              <a:t>Afhankelijk van situatie:</a:t>
            </a:r>
          </a:p>
          <a:p>
            <a:pPr marL="914400" lvl="1" indent="-457200">
              <a:buFont typeface="+mj-lt"/>
              <a:buAutoNum type="arabicPeriod"/>
            </a:pPr>
            <a:r>
              <a:rPr lang="nl-BE" sz="2400" dirty="0"/>
              <a:t>Uitgesteld, om later alsnog uit te voeren</a:t>
            </a:r>
          </a:p>
          <a:p>
            <a:pPr marL="914400" lvl="1" indent="-457200">
              <a:buFont typeface="+mj-lt"/>
              <a:buAutoNum type="arabicPeriod"/>
            </a:pPr>
            <a:r>
              <a:rPr lang="nl-BE" sz="2400" dirty="0"/>
              <a:t>Geannuleerd</a:t>
            </a:r>
          </a:p>
          <a:p>
            <a:pPr marL="914400" lvl="1" indent="-457200">
              <a:buFont typeface="+mj-lt"/>
              <a:buAutoNum type="arabicPeriod"/>
            </a:pPr>
            <a:r>
              <a:rPr lang="nl-BE" sz="2400" dirty="0"/>
              <a:t>Stopgezet en tijdelijk of definitief terug naar huis</a:t>
            </a:r>
          </a:p>
          <a:p>
            <a:pPr marL="914400" lvl="1" indent="-457200">
              <a:buFont typeface="+mj-lt"/>
              <a:buAutoNum type="arabicPeriod"/>
            </a:pPr>
            <a:r>
              <a:rPr lang="nl-BE" sz="2400" dirty="0"/>
              <a:t>Stopgezet, maar ter plaatse gebleven</a:t>
            </a:r>
          </a:p>
          <a:p>
            <a:r>
              <a:rPr lang="nl-BE" sz="2800" dirty="0"/>
              <a:t>Per situatie invoer in MT+</a:t>
            </a:r>
          </a:p>
          <a:p>
            <a:r>
              <a:rPr lang="nl-BE" sz="2800" dirty="0"/>
              <a:t>voorbeeld</a:t>
            </a:r>
          </a:p>
          <a:p>
            <a:r>
              <a:rPr lang="nl-BE" sz="2800" dirty="0"/>
              <a:t>Duiding in MT+-omgeving</a:t>
            </a:r>
          </a:p>
          <a:p>
            <a:endParaRPr lang="nl-BE" sz="2800" dirty="0"/>
          </a:p>
          <a:p>
            <a:pPr marL="0" indent="0">
              <a:buNone/>
            </a:pPr>
            <a:r>
              <a:rPr lang="nl-BE" sz="1700" dirty="0"/>
              <a:t>Ter info:</a:t>
            </a:r>
          </a:p>
          <a:p>
            <a:pPr lvl="1"/>
            <a:r>
              <a:rPr lang="nl-BE" sz="1700" dirty="0"/>
              <a:t>PA = partner</a:t>
            </a:r>
          </a:p>
          <a:p>
            <a:pPr lvl="1"/>
            <a:r>
              <a:rPr lang="nl-BE" sz="1700" dirty="0"/>
              <a:t>CO = coördinator</a:t>
            </a:r>
          </a:p>
        </p:txBody>
      </p:sp>
    </p:spTree>
    <p:extLst>
      <p:ext uri="{BB962C8B-B14F-4D97-AF65-F5344CB8AC3E}">
        <p14:creationId xmlns:p14="http://schemas.microsoft.com/office/powerpoint/2010/main" val="37716404"/>
      </p:ext>
    </p:extLst>
  </p:cSld>
  <p:clrMapOvr>
    <a:masterClrMapping/>
  </p:clrMapOvr>
</p:sld>
</file>

<file path=ppt/theme/theme1.xml><?xml version="1.0" encoding="utf-8"?>
<a:theme xmlns:a="http://schemas.openxmlformats.org/drawingml/2006/main" name="EPOS_PPTtemplate v2">
  <a:themeElements>
    <a:clrScheme name="EPOS 1">
      <a:dk1>
        <a:srgbClr val="000000"/>
      </a:dk1>
      <a:lt1>
        <a:sysClr val="window" lastClr="FFFFFF"/>
      </a:lt1>
      <a:dk2>
        <a:srgbClr val="4E7282"/>
      </a:dk2>
      <a:lt2>
        <a:srgbClr val="EEECE1"/>
      </a:lt2>
      <a:accent1>
        <a:srgbClr val="4E7282"/>
      </a:accent1>
      <a:accent2>
        <a:srgbClr val="E84C15"/>
      </a:accent2>
      <a:accent3>
        <a:srgbClr val="FBB500"/>
      </a:accent3>
      <a:accent4>
        <a:srgbClr val="962422"/>
      </a:accent4>
      <a:accent5>
        <a:srgbClr val="A9A9A9"/>
      </a:accent5>
      <a:accent6>
        <a:srgbClr val="043160"/>
      </a:accent6>
      <a:hlink>
        <a:srgbClr val="E84C15"/>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A6EF5F07BECE468A5FE42EC79372C1" ma:contentTypeVersion="13" ma:contentTypeDescription="Een nieuw document maken." ma:contentTypeScope="" ma:versionID="a288235145964c72e8b6081934d6c263">
  <xsd:schema xmlns:xsd="http://www.w3.org/2001/XMLSchema" xmlns:xs="http://www.w3.org/2001/XMLSchema" xmlns:p="http://schemas.microsoft.com/office/2006/metadata/properties" xmlns:ns3="a5edd080-de6f-46fd-ae86-7bcd3dcdc6bd" xmlns:ns4="fdf4e1a0-856d-451e-a24f-1cbd46603451" targetNamespace="http://schemas.microsoft.com/office/2006/metadata/properties" ma:root="true" ma:fieldsID="eba33b0698b72ed1eb7663e2107bbda6" ns3:_="" ns4:_="">
    <xsd:import namespace="a5edd080-de6f-46fd-ae86-7bcd3dcdc6bd"/>
    <xsd:import namespace="fdf4e1a0-856d-451e-a24f-1cbd466034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dd080-de6f-46fd-ae86-7bcd3dcdc6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f4e1a0-856d-451e-a24f-1cbd46603451"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96E93-A035-4C59-BA30-E3EBC5E01214}">
  <ds:schemaRefs>
    <ds:schemaRef ds:uri="a5edd080-de6f-46fd-ae86-7bcd3dcdc6b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df4e1a0-856d-451e-a24f-1cbd46603451"/>
    <ds:schemaRef ds:uri="http://www.w3.org/XML/1998/namespace"/>
    <ds:schemaRef ds:uri="http://purl.org/dc/dcmitype/"/>
  </ds:schemaRefs>
</ds:datastoreItem>
</file>

<file path=customXml/itemProps2.xml><?xml version="1.0" encoding="utf-8"?>
<ds:datastoreItem xmlns:ds="http://schemas.openxmlformats.org/officeDocument/2006/customXml" ds:itemID="{F0E32F23-CA21-4DF9-A4BF-0BD775E6B930}">
  <ds:schemaRefs>
    <ds:schemaRef ds:uri="http://schemas.microsoft.com/sharepoint/v3/contenttype/forms"/>
  </ds:schemaRefs>
</ds:datastoreItem>
</file>

<file path=customXml/itemProps3.xml><?xml version="1.0" encoding="utf-8"?>
<ds:datastoreItem xmlns:ds="http://schemas.openxmlformats.org/officeDocument/2006/customXml" ds:itemID="{7D0D8A85-3A83-4AD8-8D94-F9EB2C93E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edd080-de6f-46fd-ae86-7bcd3dcdc6bd"/>
    <ds:schemaRef ds:uri="fdf4e1a0-856d-451e-a24f-1cbd46603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Epos_E+_template_PPT</Template>
  <TotalTime>2123</TotalTime>
  <Words>2421</Words>
  <Application>Microsoft Office PowerPoint</Application>
  <PresentationFormat>Diavoorstelling (4:3)</PresentationFormat>
  <Paragraphs>286</Paragraphs>
  <Slides>64</Slides>
  <Notes>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64</vt:i4>
      </vt:variant>
    </vt:vector>
  </HeadingPairs>
  <TitlesOfParts>
    <vt:vector size="67" baseType="lpstr">
      <vt:lpstr>Arial</vt:lpstr>
      <vt:lpstr>Calibri</vt:lpstr>
      <vt:lpstr>EPOS_PPTtemplate v2</vt:lpstr>
      <vt:lpstr>PowerPoint-presentatie</vt:lpstr>
      <vt:lpstr>Webinar m.b.t. force majeure-maatregelen n.a.v. de coronacrisis</vt:lpstr>
      <vt:lpstr>Inleiding</vt:lpstr>
      <vt:lpstr>Opzet webinar</vt:lpstr>
      <vt:lpstr>Q&amp;A</vt:lpstr>
      <vt:lpstr>Bespreking force majeure-maatregelen</vt:lpstr>
      <vt:lpstr>Algemeen</vt:lpstr>
      <vt:lpstr>Project management and implementation (PMI)</vt:lpstr>
      <vt:lpstr>Learning, teaching and training activities (LTT) </vt:lpstr>
      <vt:lpstr>(1) Activiteit uitgesteld, wordt op een later moment alsnog uitgevoerd </vt:lpstr>
      <vt:lpstr>(1) Activiteit uitgesteld, wordt op een later moment alsnog uitgevoerd </vt:lpstr>
      <vt:lpstr>(1) Activiteit uitgesteld, wordt op een later moment alsnog uitgevoerd </vt:lpstr>
      <vt:lpstr>MT+-omgeving</vt:lpstr>
      <vt:lpstr>MT+-omgeving</vt:lpstr>
      <vt:lpstr>MT+-omgeving</vt:lpstr>
      <vt:lpstr>MT+-omgeving</vt:lpstr>
      <vt:lpstr>MT+-omgeving</vt:lpstr>
      <vt:lpstr>MT+-omgeving</vt:lpstr>
      <vt:lpstr>MT+-omgeving</vt:lpstr>
      <vt:lpstr>MT+-omgeving</vt:lpstr>
      <vt:lpstr>MT+-omgeving</vt:lpstr>
      <vt:lpstr>MT+-omgeving</vt:lpstr>
      <vt:lpstr>MT+-omgeving</vt:lpstr>
      <vt:lpstr>Q&amp;A</vt:lpstr>
      <vt:lpstr>(2) Activiteit geannuleerd, deelnemer kon niet vertrekken</vt:lpstr>
      <vt:lpstr>(2) Activiteit geannuleerd, deelnemer kon niet vertrekken</vt:lpstr>
      <vt:lpstr>(2) Activiteit geannuleerd, deelnemer kon niet vertrekken</vt:lpstr>
      <vt:lpstr>MT+-omgeving</vt:lpstr>
      <vt:lpstr>MT+-omgeving</vt:lpstr>
      <vt:lpstr>MT+-omgeving</vt:lpstr>
      <vt:lpstr>MT+-omgeving</vt:lpstr>
      <vt:lpstr>Q&amp;A</vt:lpstr>
      <vt:lpstr>(3) Activiteit stopgezet, deelnemer (tijdelijk/definitief) terug naar huis</vt:lpstr>
      <vt:lpstr>(3) Activiteit stopgezet, deelnemers (tijdelijk/definitief) terug naar huis</vt:lpstr>
      <vt:lpstr>(3) Activiteit stopgezet, deelnemer (tijdelijk/definitief) terug naar huis</vt:lpstr>
      <vt:lpstr>MT+-omgeving</vt:lpstr>
      <vt:lpstr>MT+-omgeving</vt:lpstr>
      <vt:lpstr>MT+-omgeving</vt:lpstr>
      <vt:lpstr>MT+-omgeving</vt:lpstr>
      <vt:lpstr>Q&amp;A</vt:lpstr>
      <vt:lpstr>(4) Activiteit stopgezet, deelnemer bleef ter plaatse</vt:lpstr>
      <vt:lpstr>(4) Activiteit stopgezet, deelnemer bleef ter plaatse</vt:lpstr>
      <vt:lpstr>(4) Activiteit stopgezet, deelnemer bleef ter plaatse</vt:lpstr>
      <vt:lpstr>(4) Activiteit stopgezet, deelnemer bleef ter plaatse</vt:lpstr>
      <vt:lpstr>MT+-omgeving</vt:lpstr>
      <vt:lpstr>MT+-omgeving</vt:lpstr>
      <vt:lpstr>MT+-omgeving</vt:lpstr>
      <vt:lpstr>MT+-omgeving</vt:lpstr>
      <vt:lpstr>Q&amp;A</vt:lpstr>
      <vt:lpstr>Exceptional en special needs costs</vt:lpstr>
      <vt:lpstr>Verlenging van contracten</vt:lpstr>
      <vt:lpstr>Q&amp;A</vt:lpstr>
      <vt:lpstr>Bijkomende thema’s</vt:lpstr>
      <vt:lpstr>Vereiste bewijs - documenteren </vt:lpstr>
      <vt:lpstr>Vereiste bewijs - documenteren </vt:lpstr>
      <vt:lpstr>Budgetvragen</vt:lpstr>
      <vt:lpstr>Eindverslaggeving </vt:lpstr>
      <vt:lpstr>Komende maanden</vt:lpstr>
      <vt:lpstr>Q&amp;A</vt:lpstr>
      <vt:lpstr>Tot slot</vt:lpstr>
      <vt:lpstr>Waar vind ik info?</vt:lpstr>
      <vt:lpstr>Tips </vt:lpstr>
      <vt:lpstr>Evaluatie </vt:lpstr>
      <vt:lpstr>PowerPoint-presentatie</vt:lpstr>
    </vt:vector>
  </TitlesOfParts>
  <Company>Absoluut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Gillis, Petra</dc:creator>
  <cp:lastModifiedBy>Bellinck Filip</cp:lastModifiedBy>
  <cp:revision>37</cp:revision>
  <dcterms:created xsi:type="dcterms:W3CDTF">2016-03-17T13:11:33Z</dcterms:created>
  <dcterms:modified xsi:type="dcterms:W3CDTF">2020-06-25T09:58:20Z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0x01010097A6EF5F07BECE468A5FE42EC79372C1</vt:lpwstr>
  </property>
</Properties>
</file>