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59" r:id="rId5"/>
    <p:sldId id="313" r:id="rId6"/>
    <p:sldId id="314" r:id="rId7"/>
    <p:sldId id="315" r:id="rId8"/>
    <p:sldId id="316" r:id="rId9"/>
    <p:sldId id="317" r:id="rId10"/>
    <p:sldId id="318" r:id="rId11"/>
    <p:sldId id="320" r:id="rId12"/>
    <p:sldId id="321" r:id="rId13"/>
    <p:sldId id="302" r:id="rId14"/>
    <p:sldId id="319" r:id="rId15"/>
    <p:sldId id="32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85D434-E1EA-428D-8D84-E1927AFD14DB}" v="2050" dt="2021-05-06T13:09:11.5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Stijl, thema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Stijl, thema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Stijl, gemiddeld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Stijl, gemiddeld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9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5" d="100"/>
          <a:sy n="65" d="100"/>
        </p:scale>
        <p:origin x="3154" y="53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562708" y="615461"/>
            <a:ext cx="2057400" cy="1543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2795954" y="615461"/>
            <a:ext cx="3804138" cy="1543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81064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561975" y="615950"/>
            <a:ext cx="2057400" cy="15430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1668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561975" y="615950"/>
            <a:ext cx="2057400" cy="15430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10472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845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7" y="2880490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5BC5-8844-EC4F-AF0B-A85F8A8776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7" y="1542952"/>
            <a:ext cx="8229600" cy="220421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5BC5-8844-EC4F-AF0B-A85F8A87768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62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rasmus+_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7" y="1542952"/>
            <a:ext cx="8229600" cy="220421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21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5BC5-8844-EC4F-AF0B-A85F8A877683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705556" y="1119188"/>
            <a:ext cx="7732753" cy="4214812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2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5BC5-8844-EC4F-AF0B-A85F8A8776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7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5BC5-8844-EC4F-AF0B-A85F8A8776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7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5BC5-8844-EC4F-AF0B-A85F8A8776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6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5BC5-8844-EC4F-AF0B-A85F8A8776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4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77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asmus+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76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5BC5-8844-EC4F-AF0B-A85F8A8776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5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78657"/>
            <a:ext cx="7772400" cy="136719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29031"/>
            <a:ext cx="7772400" cy="87118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5BC5-8844-EC4F-AF0B-A85F8A87768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1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rasmus+_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78657"/>
            <a:ext cx="7772400" cy="136719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29031"/>
            <a:ext cx="7772400" cy="87118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5BC5-8844-EC4F-AF0B-A85F8A87768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83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5BC5-8844-EC4F-AF0B-A85F8A8776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4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5BC5-8844-EC4F-AF0B-A85F8A8776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6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5BC5-8844-EC4F-AF0B-A85F8A8776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04710" y="61768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E7282"/>
                </a:solidFill>
              </a:defRPr>
            </a:lvl1pPr>
          </a:lstStyle>
          <a:p>
            <a:fld id="{3A285BC5-8844-EC4F-AF0B-A85F8A87768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73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3" r:id="rId3"/>
    <p:sldLayoutId id="2147483650" r:id="rId4"/>
    <p:sldLayoutId id="2147483651" r:id="rId5"/>
    <p:sldLayoutId id="2147483664" r:id="rId6"/>
    <p:sldLayoutId id="2147483652" r:id="rId7"/>
    <p:sldLayoutId id="2147483653" r:id="rId8"/>
    <p:sldLayoutId id="2147483654" r:id="rId9"/>
    <p:sldLayoutId id="2147483661" r:id="rId10"/>
    <p:sldLayoutId id="2147483662" r:id="rId11"/>
    <p:sldLayoutId id="2147483665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1965" y="1312132"/>
            <a:ext cx="8229600" cy="2204216"/>
          </a:xfrm>
        </p:spPr>
        <p:txBody>
          <a:bodyPr>
            <a:noAutofit/>
          </a:bodyPr>
          <a:lstStyle/>
          <a:p>
            <a:r>
              <a:rPr lang="nl-BE" sz="4800" b="1" dirty="0">
                <a:solidFill>
                  <a:schemeClr val="bg1"/>
                </a:solidFill>
              </a:rPr>
              <a:t>INFORMATIE</a:t>
            </a:r>
            <a:br>
              <a:rPr lang="nl-BE" sz="4800" b="1" dirty="0">
                <a:solidFill>
                  <a:schemeClr val="bg1"/>
                </a:solidFill>
              </a:rPr>
            </a:br>
            <a:r>
              <a:rPr lang="nl-BE" sz="4800" b="1" dirty="0">
                <a:solidFill>
                  <a:schemeClr val="bg1"/>
                </a:solidFill>
              </a:rPr>
              <a:t>BUDGETBEREKENING</a:t>
            </a:r>
            <a:br>
              <a:rPr lang="nl-BE" sz="4800" b="1" dirty="0">
                <a:solidFill>
                  <a:schemeClr val="bg1"/>
                </a:solidFill>
              </a:rPr>
            </a:br>
            <a:r>
              <a:rPr lang="nl-BE" sz="4800" b="1" dirty="0">
                <a:solidFill>
                  <a:schemeClr val="bg1"/>
                </a:solidFill>
              </a:rPr>
              <a:t>ERASMUSACCREDITATIE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D2DD629-E39D-45E5-AA63-0964C9BA9AD1}"/>
              </a:ext>
            </a:extLst>
          </p:cNvPr>
          <p:cNvSpPr txBox="1"/>
          <p:nvPr/>
        </p:nvSpPr>
        <p:spPr>
          <a:xfrm>
            <a:off x="211562" y="5619565"/>
            <a:ext cx="2513132" cy="10156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60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400" dirty="0"/>
              <a:t>6 mei 2021</a:t>
            </a:r>
          </a:p>
        </p:txBody>
      </p:sp>
    </p:spTree>
    <p:extLst>
      <p:ext uri="{BB962C8B-B14F-4D97-AF65-F5344CB8AC3E}">
        <p14:creationId xmlns:p14="http://schemas.microsoft.com/office/powerpoint/2010/main" val="308399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10">
            <a:extLst>
              <a:ext uri="{FF2B5EF4-FFF2-40B4-BE49-F238E27FC236}">
                <a16:creationId xmlns:a16="http://schemas.microsoft.com/office/drawing/2014/main" id="{09A0B7F1-FC9C-4F84-B38C-F0BB3D16EB9D}"/>
              </a:ext>
            </a:extLst>
          </p:cNvPr>
          <p:cNvGrpSpPr/>
          <p:nvPr/>
        </p:nvGrpSpPr>
        <p:grpSpPr>
          <a:xfrm>
            <a:off x="2412343" y="1271108"/>
            <a:ext cx="4320000" cy="4320000"/>
            <a:chOff x="2835853" y="1681823"/>
            <a:chExt cx="3427665" cy="3486910"/>
          </a:xfrm>
        </p:grpSpPr>
        <p:sp>
          <p:nvSpPr>
            <p:cNvPr id="6" name="Vrije vorm: vorm 5">
              <a:extLst>
                <a:ext uri="{FF2B5EF4-FFF2-40B4-BE49-F238E27FC236}">
                  <a16:creationId xmlns:a16="http://schemas.microsoft.com/office/drawing/2014/main" id="{0424FC56-1E7B-49F5-8D70-041462CCAEDD}"/>
                </a:ext>
              </a:extLst>
            </p:cNvPr>
            <p:cNvSpPr/>
            <p:nvPr/>
          </p:nvSpPr>
          <p:spPr>
            <a:xfrm>
              <a:off x="3276617" y="2884807"/>
              <a:ext cx="881386" cy="784555"/>
            </a:xfrm>
            <a:custGeom>
              <a:avLst/>
              <a:gdLst>
                <a:gd name="connsiteX0" fmla="*/ 881386 w 881386"/>
                <a:gd name="connsiteY0" fmla="*/ 392277 h 784554"/>
                <a:gd name="connsiteX1" fmla="*/ 440693 w 881386"/>
                <a:gd name="connsiteY1" fmla="*/ 784555 h 784554"/>
                <a:gd name="connsiteX2" fmla="*/ 0 w 881386"/>
                <a:gd name="connsiteY2" fmla="*/ 392277 h 784554"/>
                <a:gd name="connsiteX3" fmla="*/ 440693 w 881386"/>
                <a:gd name="connsiteY3" fmla="*/ 0 h 784554"/>
                <a:gd name="connsiteX4" fmla="*/ 881386 w 881386"/>
                <a:gd name="connsiteY4" fmla="*/ 392277 h 78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386" h="784554">
                  <a:moveTo>
                    <a:pt x="881386" y="392277"/>
                  </a:moveTo>
                  <a:cubicBezTo>
                    <a:pt x="881386" y="608926"/>
                    <a:pt x="684081" y="784555"/>
                    <a:pt x="440693" y="784555"/>
                  </a:cubicBezTo>
                  <a:cubicBezTo>
                    <a:pt x="197305" y="784555"/>
                    <a:pt x="0" y="608926"/>
                    <a:pt x="0" y="392277"/>
                  </a:cubicBezTo>
                  <a:cubicBezTo>
                    <a:pt x="0" y="175629"/>
                    <a:pt x="197305" y="0"/>
                    <a:pt x="440693" y="0"/>
                  </a:cubicBezTo>
                  <a:cubicBezTo>
                    <a:pt x="684081" y="0"/>
                    <a:pt x="881386" y="175629"/>
                    <a:pt x="881386" y="392277"/>
                  </a:cubicBezTo>
                  <a:close/>
                </a:path>
              </a:pathLst>
            </a:custGeom>
            <a:solidFill>
              <a:schemeClr val="accent2"/>
            </a:solidFill>
            <a:ln w="48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E832A717-18F7-4F82-94B7-4CBAF5519568}"/>
                </a:ext>
              </a:extLst>
            </p:cNvPr>
            <p:cNvSpPr/>
            <p:nvPr/>
          </p:nvSpPr>
          <p:spPr>
            <a:xfrm>
              <a:off x="4011106" y="4384178"/>
              <a:ext cx="1762773" cy="784555"/>
            </a:xfrm>
            <a:custGeom>
              <a:avLst/>
              <a:gdLst>
                <a:gd name="connsiteX0" fmla="*/ 1762773 w 1762772"/>
                <a:gd name="connsiteY0" fmla="*/ 784555 h 784554"/>
                <a:gd name="connsiteX1" fmla="*/ 1762773 w 1762772"/>
                <a:gd name="connsiteY1" fmla="*/ 392277 h 784554"/>
                <a:gd name="connsiteX2" fmla="*/ 1674634 w 1762772"/>
                <a:gd name="connsiteY2" fmla="*/ 235366 h 784554"/>
                <a:gd name="connsiteX3" fmla="*/ 1243734 w 1762772"/>
                <a:gd name="connsiteY3" fmla="*/ 52304 h 784554"/>
                <a:gd name="connsiteX4" fmla="*/ 881386 w 1762772"/>
                <a:gd name="connsiteY4" fmla="*/ 0 h 784554"/>
                <a:gd name="connsiteX5" fmla="*/ 519039 w 1762772"/>
                <a:gd name="connsiteY5" fmla="*/ 52304 h 784554"/>
                <a:gd name="connsiteX6" fmla="*/ 88139 w 1762772"/>
                <a:gd name="connsiteY6" fmla="*/ 235366 h 784554"/>
                <a:gd name="connsiteX7" fmla="*/ 0 w 1762772"/>
                <a:gd name="connsiteY7" fmla="*/ 392277 h 784554"/>
                <a:gd name="connsiteX8" fmla="*/ 0 w 1762772"/>
                <a:gd name="connsiteY8" fmla="*/ 784555 h 78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2772" h="784554">
                  <a:moveTo>
                    <a:pt x="1762773" y="784555"/>
                  </a:moveTo>
                  <a:lnTo>
                    <a:pt x="1762773" y="392277"/>
                  </a:lnTo>
                  <a:cubicBezTo>
                    <a:pt x="1764580" y="330171"/>
                    <a:pt x="1731532" y="271343"/>
                    <a:pt x="1674634" y="235366"/>
                  </a:cubicBezTo>
                  <a:cubicBezTo>
                    <a:pt x="1547793" y="146995"/>
                    <a:pt x="1400694" y="84501"/>
                    <a:pt x="1243734" y="52304"/>
                  </a:cubicBezTo>
                  <a:cubicBezTo>
                    <a:pt x="1126049" y="20813"/>
                    <a:pt x="1004222" y="3230"/>
                    <a:pt x="881386" y="0"/>
                  </a:cubicBezTo>
                  <a:cubicBezTo>
                    <a:pt x="758262" y="340"/>
                    <a:pt x="635974" y="17988"/>
                    <a:pt x="519039" y="52304"/>
                  </a:cubicBezTo>
                  <a:cubicBezTo>
                    <a:pt x="364306" y="90006"/>
                    <a:pt x="218383" y="152003"/>
                    <a:pt x="88139" y="235366"/>
                  </a:cubicBezTo>
                  <a:cubicBezTo>
                    <a:pt x="32895" y="272585"/>
                    <a:pt x="304" y="330607"/>
                    <a:pt x="0" y="392277"/>
                  </a:cubicBezTo>
                  <a:lnTo>
                    <a:pt x="0" y="784555"/>
                  </a:lnTo>
                  <a:close/>
                </a:path>
              </a:pathLst>
            </a:custGeom>
            <a:solidFill>
              <a:schemeClr val="accent3"/>
            </a:solidFill>
            <a:ln w="48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40231A2A-A1E1-405C-8CAA-786D22311655}"/>
                </a:ext>
              </a:extLst>
            </p:cNvPr>
            <p:cNvSpPr/>
            <p:nvPr/>
          </p:nvSpPr>
          <p:spPr>
            <a:xfrm>
              <a:off x="4451799" y="3495016"/>
              <a:ext cx="881386" cy="740968"/>
            </a:xfrm>
            <a:custGeom>
              <a:avLst/>
              <a:gdLst>
                <a:gd name="connsiteX0" fmla="*/ 881386 w 881386"/>
                <a:gd name="connsiteY0" fmla="*/ 392277 h 740968"/>
                <a:gd name="connsiteX1" fmla="*/ 440693 w 881386"/>
                <a:gd name="connsiteY1" fmla="*/ 784555 h 740968"/>
                <a:gd name="connsiteX2" fmla="*/ 0 w 881386"/>
                <a:gd name="connsiteY2" fmla="*/ 392277 h 740968"/>
                <a:gd name="connsiteX3" fmla="*/ 440693 w 881386"/>
                <a:gd name="connsiteY3" fmla="*/ 0 h 740968"/>
                <a:gd name="connsiteX4" fmla="*/ 881386 w 881386"/>
                <a:gd name="connsiteY4" fmla="*/ 392277 h 740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386" h="740968">
                  <a:moveTo>
                    <a:pt x="881386" y="392277"/>
                  </a:moveTo>
                  <a:cubicBezTo>
                    <a:pt x="881386" y="608926"/>
                    <a:pt x="684081" y="784555"/>
                    <a:pt x="440693" y="784555"/>
                  </a:cubicBezTo>
                  <a:cubicBezTo>
                    <a:pt x="197305" y="784555"/>
                    <a:pt x="0" y="608926"/>
                    <a:pt x="0" y="392277"/>
                  </a:cubicBezTo>
                  <a:cubicBezTo>
                    <a:pt x="0" y="175629"/>
                    <a:pt x="197305" y="0"/>
                    <a:pt x="440693" y="0"/>
                  </a:cubicBezTo>
                  <a:cubicBezTo>
                    <a:pt x="684081" y="0"/>
                    <a:pt x="881386" y="175629"/>
                    <a:pt x="881386" y="392277"/>
                  </a:cubicBezTo>
                  <a:close/>
                </a:path>
              </a:pathLst>
            </a:custGeom>
            <a:solidFill>
              <a:schemeClr val="accent3"/>
            </a:solidFill>
            <a:ln w="48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28298998-1333-4507-98C7-68F90286F2C1}"/>
                </a:ext>
              </a:extLst>
            </p:cNvPr>
            <p:cNvSpPr/>
            <p:nvPr/>
          </p:nvSpPr>
          <p:spPr>
            <a:xfrm>
              <a:off x="2835853" y="3773969"/>
              <a:ext cx="1566909" cy="784555"/>
            </a:xfrm>
            <a:custGeom>
              <a:avLst/>
              <a:gdLst>
                <a:gd name="connsiteX0" fmla="*/ 1145873 w 1566909"/>
                <a:gd name="connsiteY0" fmla="*/ 706099 h 784554"/>
                <a:gd name="connsiteX1" fmla="*/ 1145873 w 1566909"/>
                <a:gd name="connsiteY1" fmla="*/ 706099 h 784554"/>
                <a:gd name="connsiteX2" fmla="*/ 1596359 w 1566909"/>
                <a:gd name="connsiteY2" fmla="*/ 505602 h 784554"/>
                <a:gd name="connsiteX3" fmla="*/ 1420082 w 1566909"/>
                <a:gd name="connsiteY3" fmla="*/ 122042 h 784554"/>
                <a:gd name="connsiteX4" fmla="*/ 1420082 w 1566909"/>
                <a:gd name="connsiteY4" fmla="*/ 104607 h 784554"/>
                <a:gd name="connsiteX5" fmla="*/ 1243805 w 1566909"/>
                <a:gd name="connsiteY5" fmla="*/ 52304 h 784554"/>
                <a:gd name="connsiteX6" fmla="*/ 881457 w 1566909"/>
                <a:gd name="connsiteY6" fmla="*/ 0 h 784554"/>
                <a:gd name="connsiteX7" fmla="*/ 519109 w 1566909"/>
                <a:gd name="connsiteY7" fmla="*/ 52304 h 784554"/>
                <a:gd name="connsiteX8" fmla="*/ 88209 w 1566909"/>
                <a:gd name="connsiteY8" fmla="*/ 235366 h 784554"/>
                <a:gd name="connsiteX9" fmla="*/ 70 w 1566909"/>
                <a:gd name="connsiteY9" fmla="*/ 392277 h 784554"/>
                <a:gd name="connsiteX10" fmla="*/ 70 w 1566909"/>
                <a:gd name="connsiteY10" fmla="*/ 784555 h 784554"/>
                <a:gd name="connsiteX11" fmla="*/ 1057734 w 1566909"/>
                <a:gd name="connsiteY11" fmla="*/ 784555 h 784554"/>
                <a:gd name="connsiteX12" fmla="*/ 1145873 w 1566909"/>
                <a:gd name="connsiteY12" fmla="*/ 706099 h 78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66909" h="784554">
                  <a:moveTo>
                    <a:pt x="1145873" y="706099"/>
                  </a:moveTo>
                  <a:lnTo>
                    <a:pt x="1145873" y="706099"/>
                  </a:lnTo>
                  <a:cubicBezTo>
                    <a:pt x="1283364" y="618756"/>
                    <a:pt x="1435364" y="551106"/>
                    <a:pt x="1596359" y="505602"/>
                  </a:cubicBezTo>
                  <a:cubicBezTo>
                    <a:pt x="1485006" y="402315"/>
                    <a:pt x="1421982" y="265184"/>
                    <a:pt x="1420082" y="122042"/>
                  </a:cubicBezTo>
                  <a:lnTo>
                    <a:pt x="1420082" y="104607"/>
                  </a:lnTo>
                  <a:cubicBezTo>
                    <a:pt x="1362875" y="83272"/>
                    <a:pt x="1303949" y="65789"/>
                    <a:pt x="1243805" y="52304"/>
                  </a:cubicBezTo>
                  <a:cubicBezTo>
                    <a:pt x="1126120" y="20813"/>
                    <a:pt x="1004293" y="3225"/>
                    <a:pt x="881457" y="0"/>
                  </a:cubicBezTo>
                  <a:cubicBezTo>
                    <a:pt x="758332" y="336"/>
                    <a:pt x="636045" y="17988"/>
                    <a:pt x="519109" y="52304"/>
                  </a:cubicBezTo>
                  <a:cubicBezTo>
                    <a:pt x="365949" y="93689"/>
                    <a:pt x="220681" y="155403"/>
                    <a:pt x="88209" y="235366"/>
                  </a:cubicBezTo>
                  <a:cubicBezTo>
                    <a:pt x="31311" y="271343"/>
                    <a:pt x="-1736" y="330171"/>
                    <a:pt x="70" y="392277"/>
                  </a:cubicBezTo>
                  <a:lnTo>
                    <a:pt x="70" y="784555"/>
                  </a:lnTo>
                  <a:lnTo>
                    <a:pt x="1057734" y="784555"/>
                  </a:lnTo>
                  <a:cubicBezTo>
                    <a:pt x="1082011" y="754227"/>
                    <a:pt x="1111802" y="727709"/>
                    <a:pt x="1145873" y="706099"/>
                  </a:cubicBezTo>
                  <a:close/>
                </a:path>
              </a:pathLst>
            </a:custGeom>
            <a:solidFill>
              <a:schemeClr val="accent2"/>
            </a:solidFill>
            <a:ln w="48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0FC410C7-EB02-47AD-ADD1-1E2C5CE2B942}"/>
                </a:ext>
              </a:extLst>
            </p:cNvPr>
            <p:cNvSpPr/>
            <p:nvPr/>
          </p:nvSpPr>
          <p:spPr>
            <a:xfrm>
              <a:off x="4255916" y="1681823"/>
              <a:ext cx="2007602" cy="1656282"/>
            </a:xfrm>
            <a:custGeom>
              <a:avLst/>
              <a:gdLst>
                <a:gd name="connsiteX0" fmla="*/ 1951310 w 2007602"/>
                <a:gd name="connsiteY0" fmla="*/ 0 h 1656282"/>
                <a:gd name="connsiteX1" fmla="*/ 101868 w 2007602"/>
                <a:gd name="connsiteY1" fmla="*/ 0 h 1656282"/>
                <a:gd name="connsiteX2" fmla="*/ 19 w 2007602"/>
                <a:gd name="connsiteY2" fmla="*/ 91967 h 1656282"/>
                <a:gd name="connsiteX3" fmla="*/ 19 w 2007602"/>
                <a:gd name="connsiteY3" fmla="*/ 1214316 h 1656282"/>
                <a:gd name="connsiteX4" fmla="*/ 100864 w 2007602"/>
                <a:gd name="connsiteY4" fmla="*/ 1307578 h 1656282"/>
                <a:gd name="connsiteX5" fmla="*/ 101868 w 2007602"/>
                <a:gd name="connsiteY5" fmla="*/ 1307591 h 1656282"/>
                <a:gd name="connsiteX6" fmla="*/ 395664 w 2007602"/>
                <a:gd name="connsiteY6" fmla="*/ 1307591 h 1656282"/>
                <a:gd name="connsiteX7" fmla="*/ 395664 w 2007602"/>
                <a:gd name="connsiteY7" fmla="*/ 1675460 h 1656282"/>
                <a:gd name="connsiteX8" fmla="*/ 801591 w 2007602"/>
                <a:gd name="connsiteY8" fmla="*/ 1307591 h 1656282"/>
                <a:gd name="connsiteX9" fmla="*/ 1951310 w 2007602"/>
                <a:gd name="connsiteY9" fmla="*/ 1307591 h 1656282"/>
                <a:gd name="connsiteX10" fmla="*/ 2053649 w 2007602"/>
                <a:gd name="connsiteY10" fmla="*/ 1215624 h 1656282"/>
                <a:gd name="connsiteX11" fmla="*/ 2053649 w 2007602"/>
                <a:gd name="connsiteY11" fmla="*/ 91967 h 1656282"/>
                <a:gd name="connsiteX12" fmla="*/ 1951310 w 2007602"/>
                <a:gd name="connsiteY12" fmla="*/ 0 h 1656282"/>
                <a:gd name="connsiteX13" fmla="*/ 1018020 w 2007602"/>
                <a:gd name="connsiteY13" fmla="*/ 1144142 h 1656282"/>
                <a:gd name="connsiteX14" fmla="*/ 909326 w 2007602"/>
                <a:gd name="connsiteY14" fmla="*/ 1047372 h 1656282"/>
                <a:gd name="connsiteX15" fmla="*/ 1018040 w 2007602"/>
                <a:gd name="connsiteY15" fmla="*/ 950619 h 1656282"/>
                <a:gd name="connsiteX16" fmla="*/ 1126725 w 2007602"/>
                <a:gd name="connsiteY16" fmla="*/ 1046073 h 1656282"/>
                <a:gd name="connsiteX17" fmla="*/ 1020488 w 2007602"/>
                <a:gd name="connsiteY17" fmla="*/ 1144129 h 1656282"/>
                <a:gd name="connsiteX18" fmla="*/ 1018020 w 2007602"/>
                <a:gd name="connsiteY18" fmla="*/ 1144142 h 1656282"/>
                <a:gd name="connsiteX19" fmla="*/ 1088042 w 2007602"/>
                <a:gd name="connsiteY19" fmla="*/ 745327 h 1656282"/>
                <a:gd name="connsiteX20" fmla="*/ 1088042 w 2007602"/>
                <a:gd name="connsiteY20" fmla="*/ 882624 h 1656282"/>
                <a:gd name="connsiteX21" fmla="*/ 948489 w 2007602"/>
                <a:gd name="connsiteY21" fmla="*/ 882624 h 1656282"/>
                <a:gd name="connsiteX22" fmla="*/ 948489 w 2007602"/>
                <a:gd name="connsiteY22" fmla="*/ 625900 h 1656282"/>
                <a:gd name="connsiteX23" fmla="*/ 1018020 w 2007602"/>
                <a:gd name="connsiteY23" fmla="*/ 625900 h 1656282"/>
                <a:gd name="connsiteX24" fmla="*/ 1217801 w 2007602"/>
                <a:gd name="connsiteY24" fmla="*/ 465503 h 1656282"/>
                <a:gd name="connsiteX25" fmla="*/ 1025434 w 2007602"/>
                <a:gd name="connsiteY25" fmla="*/ 288097 h 1656282"/>
                <a:gd name="connsiteX26" fmla="*/ 1018020 w 2007602"/>
                <a:gd name="connsiteY26" fmla="*/ 288106 h 1656282"/>
                <a:gd name="connsiteX27" fmla="*/ 818729 w 2007602"/>
                <a:gd name="connsiteY27" fmla="*/ 435336 h 1656282"/>
                <a:gd name="connsiteX28" fmla="*/ 818729 w 2007602"/>
                <a:gd name="connsiteY28" fmla="*/ 465503 h 1656282"/>
                <a:gd name="connsiteX29" fmla="*/ 818729 w 2007602"/>
                <a:gd name="connsiteY29" fmla="*/ 476399 h 1656282"/>
                <a:gd name="connsiteX30" fmla="*/ 679176 w 2007602"/>
                <a:gd name="connsiteY30" fmla="*/ 476399 h 1656282"/>
                <a:gd name="connsiteX31" fmla="*/ 679176 w 2007602"/>
                <a:gd name="connsiteY31" fmla="*/ 465503 h 1656282"/>
                <a:gd name="connsiteX32" fmla="*/ 980179 w 2007602"/>
                <a:gd name="connsiteY32" fmla="*/ 163475 h 1656282"/>
                <a:gd name="connsiteX33" fmla="*/ 1018020 w 2007602"/>
                <a:gd name="connsiteY33" fmla="*/ 163449 h 1656282"/>
                <a:gd name="connsiteX34" fmla="*/ 1357354 w 2007602"/>
                <a:gd name="connsiteY34" fmla="*/ 458489 h 1656282"/>
                <a:gd name="connsiteX35" fmla="*/ 1357354 w 2007602"/>
                <a:gd name="connsiteY35" fmla="*/ 465503 h 1656282"/>
                <a:gd name="connsiteX36" fmla="*/ 1088042 w 2007602"/>
                <a:gd name="connsiteY36" fmla="*/ 745327 h 1656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07602" h="1656282">
                  <a:moveTo>
                    <a:pt x="1951310" y="0"/>
                  </a:moveTo>
                  <a:lnTo>
                    <a:pt x="101868" y="0"/>
                  </a:lnTo>
                  <a:cubicBezTo>
                    <a:pt x="45268" y="479"/>
                    <a:pt x="-255" y="41584"/>
                    <a:pt x="19" y="91967"/>
                  </a:cubicBezTo>
                  <a:lnTo>
                    <a:pt x="19" y="1214316"/>
                  </a:lnTo>
                  <a:cubicBezTo>
                    <a:pt x="-1063" y="1264859"/>
                    <a:pt x="44083" y="1306615"/>
                    <a:pt x="100864" y="1307578"/>
                  </a:cubicBezTo>
                  <a:cubicBezTo>
                    <a:pt x="101197" y="1307583"/>
                    <a:pt x="101535" y="1307587"/>
                    <a:pt x="101868" y="1307591"/>
                  </a:cubicBezTo>
                  <a:lnTo>
                    <a:pt x="395664" y="1307591"/>
                  </a:lnTo>
                  <a:lnTo>
                    <a:pt x="395664" y="1675460"/>
                  </a:lnTo>
                  <a:lnTo>
                    <a:pt x="801591" y="1307591"/>
                  </a:lnTo>
                  <a:lnTo>
                    <a:pt x="1951310" y="1307591"/>
                  </a:lnTo>
                  <a:cubicBezTo>
                    <a:pt x="2007989" y="1307112"/>
                    <a:pt x="2053649" y="1266080"/>
                    <a:pt x="2053649" y="1215624"/>
                  </a:cubicBezTo>
                  <a:lnTo>
                    <a:pt x="2053649" y="91967"/>
                  </a:lnTo>
                  <a:cubicBezTo>
                    <a:pt x="2053654" y="41514"/>
                    <a:pt x="2007989" y="478"/>
                    <a:pt x="1951310" y="0"/>
                  </a:cubicBezTo>
                  <a:close/>
                  <a:moveTo>
                    <a:pt x="1018020" y="1144142"/>
                  </a:moveTo>
                  <a:cubicBezTo>
                    <a:pt x="957983" y="1144138"/>
                    <a:pt x="909321" y="1100813"/>
                    <a:pt x="909326" y="1047372"/>
                  </a:cubicBezTo>
                  <a:cubicBezTo>
                    <a:pt x="909331" y="993931"/>
                    <a:pt x="958003" y="950615"/>
                    <a:pt x="1018040" y="950619"/>
                  </a:cubicBezTo>
                  <a:cubicBezTo>
                    <a:pt x="1077499" y="950623"/>
                    <a:pt x="1125922" y="993150"/>
                    <a:pt x="1126725" y="1046073"/>
                  </a:cubicBezTo>
                  <a:cubicBezTo>
                    <a:pt x="1127807" y="1099261"/>
                    <a:pt x="1080241" y="1143166"/>
                    <a:pt x="1020488" y="1144129"/>
                  </a:cubicBezTo>
                  <a:cubicBezTo>
                    <a:pt x="1019666" y="1144142"/>
                    <a:pt x="1018843" y="1144147"/>
                    <a:pt x="1018020" y="1144142"/>
                  </a:cubicBezTo>
                  <a:close/>
                  <a:moveTo>
                    <a:pt x="1088042" y="745327"/>
                  </a:moveTo>
                  <a:lnTo>
                    <a:pt x="1088042" y="882624"/>
                  </a:lnTo>
                  <a:lnTo>
                    <a:pt x="948489" y="882624"/>
                  </a:lnTo>
                  <a:lnTo>
                    <a:pt x="948489" y="625900"/>
                  </a:lnTo>
                  <a:lnTo>
                    <a:pt x="1018020" y="625900"/>
                  </a:lnTo>
                  <a:cubicBezTo>
                    <a:pt x="1139456" y="625900"/>
                    <a:pt x="1217801" y="562700"/>
                    <a:pt x="1217801" y="465503"/>
                  </a:cubicBezTo>
                  <a:cubicBezTo>
                    <a:pt x="1219716" y="369229"/>
                    <a:pt x="1133590" y="289801"/>
                    <a:pt x="1025434" y="288097"/>
                  </a:cubicBezTo>
                  <a:cubicBezTo>
                    <a:pt x="1022966" y="288058"/>
                    <a:pt x="1020493" y="288062"/>
                    <a:pt x="1018020" y="288106"/>
                  </a:cubicBezTo>
                  <a:cubicBezTo>
                    <a:pt x="917312" y="279777"/>
                    <a:pt x="828086" y="345692"/>
                    <a:pt x="818729" y="435336"/>
                  </a:cubicBezTo>
                  <a:cubicBezTo>
                    <a:pt x="817681" y="445370"/>
                    <a:pt x="817681" y="455469"/>
                    <a:pt x="818729" y="465503"/>
                  </a:cubicBezTo>
                  <a:lnTo>
                    <a:pt x="818729" y="476399"/>
                  </a:lnTo>
                  <a:lnTo>
                    <a:pt x="679176" y="476399"/>
                  </a:lnTo>
                  <a:lnTo>
                    <a:pt x="679176" y="465503"/>
                  </a:lnTo>
                  <a:cubicBezTo>
                    <a:pt x="668600" y="308112"/>
                    <a:pt x="803364" y="172890"/>
                    <a:pt x="980179" y="163475"/>
                  </a:cubicBezTo>
                  <a:cubicBezTo>
                    <a:pt x="992783" y="162804"/>
                    <a:pt x="1005416" y="162795"/>
                    <a:pt x="1018020" y="163449"/>
                  </a:cubicBezTo>
                  <a:cubicBezTo>
                    <a:pt x="1203253" y="161514"/>
                    <a:pt x="1355180" y="293607"/>
                    <a:pt x="1357354" y="458489"/>
                  </a:cubicBezTo>
                  <a:cubicBezTo>
                    <a:pt x="1357383" y="460826"/>
                    <a:pt x="1357383" y="463166"/>
                    <a:pt x="1357354" y="465503"/>
                  </a:cubicBezTo>
                  <a:cubicBezTo>
                    <a:pt x="1362109" y="606648"/>
                    <a:pt x="1245462" y="727853"/>
                    <a:pt x="1088042" y="745327"/>
                  </a:cubicBezTo>
                  <a:close/>
                </a:path>
              </a:pathLst>
            </a:custGeom>
            <a:solidFill>
              <a:schemeClr val="accent4"/>
            </a:solidFill>
            <a:ln w="48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156380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86CD0254-A512-4EF0-9703-0F8B084941B5}"/>
              </a:ext>
            </a:extLst>
          </p:cNvPr>
          <p:cNvSpPr txBox="1"/>
          <p:nvPr/>
        </p:nvSpPr>
        <p:spPr>
          <a:xfrm>
            <a:off x="457200" y="2740867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accent4"/>
                </a:solidFill>
              </a:rPr>
              <a:t>RAPPORTERING EN EINDAFREKENING GEBEURT OP BASIS VAN DE VERSCHILLENDE BUDGETLIJNEN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accent4"/>
                </a:solidFill>
              </a:rPr>
              <a:t>MOBILITY TOOL WORDT EEN MANAGEMENT TOOL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accent4"/>
                </a:solidFill>
              </a:rPr>
              <a:t>NA 1 JAAR: REALLOCATIE-OEFENING</a:t>
            </a:r>
            <a:br>
              <a:rPr lang="nl-BE" sz="2000" dirty="0">
                <a:solidFill>
                  <a:schemeClr val="accent4"/>
                </a:solidFill>
              </a:rPr>
            </a:br>
            <a:r>
              <a:rPr lang="nl-BE" sz="2000" dirty="0">
                <a:solidFill>
                  <a:schemeClr val="accent4"/>
                </a:solidFill>
              </a:rPr>
              <a:t>(MET MOGELIJKE VERLENGING NAAR 24 MAAND)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BE" sz="2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32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07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F46659-E590-4799-95B1-262EF0731EFF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nl-BE" sz="3200" b="1" dirty="0">
                <a:solidFill>
                  <a:schemeClr val="accent3"/>
                </a:solidFill>
              </a:rPr>
              <a:t>BUDGETTEN KA121 2021</a:t>
            </a:r>
          </a:p>
        </p:txBody>
      </p:sp>
      <p:graphicFrame>
        <p:nvGraphicFramePr>
          <p:cNvPr id="3" name="Tabel 3">
            <a:extLst>
              <a:ext uri="{FF2B5EF4-FFF2-40B4-BE49-F238E27FC236}">
                <a16:creationId xmlns:a16="http://schemas.microsoft.com/office/drawing/2014/main" id="{5FAB605B-55ED-47A9-98FB-F12A213421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583897"/>
              </p:ext>
            </p:extLst>
          </p:nvPr>
        </p:nvGraphicFramePr>
        <p:xfrm>
          <a:off x="874447" y="1417638"/>
          <a:ext cx="7417292" cy="4634147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1854323">
                  <a:extLst>
                    <a:ext uri="{9D8B030D-6E8A-4147-A177-3AD203B41FA5}">
                      <a16:colId xmlns:a16="http://schemas.microsoft.com/office/drawing/2014/main" val="4222530673"/>
                    </a:ext>
                  </a:extLst>
                </a:gridCol>
                <a:gridCol w="1854323">
                  <a:extLst>
                    <a:ext uri="{9D8B030D-6E8A-4147-A177-3AD203B41FA5}">
                      <a16:colId xmlns:a16="http://schemas.microsoft.com/office/drawing/2014/main" val="1164976293"/>
                    </a:ext>
                  </a:extLst>
                </a:gridCol>
                <a:gridCol w="1854323">
                  <a:extLst>
                    <a:ext uri="{9D8B030D-6E8A-4147-A177-3AD203B41FA5}">
                      <a16:colId xmlns:a16="http://schemas.microsoft.com/office/drawing/2014/main" val="994695704"/>
                    </a:ext>
                  </a:extLst>
                </a:gridCol>
                <a:gridCol w="1854323">
                  <a:extLst>
                    <a:ext uri="{9D8B030D-6E8A-4147-A177-3AD203B41FA5}">
                      <a16:colId xmlns:a16="http://schemas.microsoft.com/office/drawing/2014/main" val="518953676"/>
                    </a:ext>
                  </a:extLst>
                </a:gridCol>
              </a:tblGrid>
              <a:tr h="662021"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ADU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SCH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VET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00244"/>
                  </a:ext>
                </a:extLst>
              </a:tr>
              <a:tr h="662021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TOTAAL KA1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€912.194,65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€3.597.167,90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€5.011.752,32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6360438"/>
                  </a:ext>
                </a:extLst>
              </a:tr>
              <a:tr h="662021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% VOOR KA121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70%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4595173"/>
                  </a:ext>
                </a:extLst>
              </a:tr>
              <a:tr h="662021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BESCHIKBAAR KA121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€456.097,33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€1.798.583,95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€3.508.226,63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9890779"/>
                  </a:ext>
                </a:extLst>
              </a:tr>
              <a:tr h="662021">
                <a:tc rowSpan="2">
                  <a:txBody>
                    <a:bodyPr/>
                    <a:lstStyle/>
                    <a:p>
                      <a:pPr algn="ctr"/>
                      <a:r>
                        <a:rPr lang="nl-BE" dirty="0"/>
                        <a:t>INCLUSION SUPPORT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0926022"/>
                  </a:ext>
                </a:extLst>
              </a:tr>
              <a:tr h="662021">
                <a:tc vMerge="1"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€22.804,87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€89.929,20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€175.411,33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5378542"/>
                  </a:ext>
                </a:extLst>
              </a:tr>
              <a:tr h="662021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BESCHIKBAAR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€433.292,46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€1.708.654,75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€3.332.815,30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5337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976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8BE1A2-8412-4D82-85CE-A75415D62007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z="3200" b="1" dirty="0">
                <a:solidFill>
                  <a:schemeClr val="accent3"/>
                </a:solidFill>
              </a:rPr>
              <a:t>2 SITUATIES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43DE124-5759-4034-AEB1-E8DFBFFEADBD}"/>
              </a:ext>
            </a:extLst>
          </p:cNvPr>
          <p:cNvSpPr txBox="1"/>
          <p:nvPr/>
        </p:nvSpPr>
        <p:spPr>
          <a:xfrm>
            <a:off x="233455" y="1336075"/>
            <a:ext cx="86825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accent4"/>
                </a:solidFill>
              </a:rPr>
              <a:t>DE BUDGETVRAAG LIGT LAGER DAN HET BESCHIKBARE 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accent4"/>
                </a:solidFill>
              </a:rPr>
              <a:t>DE BUDGETVRAAG OVERSTIJGT HET BESCHIKBARE BUDGET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163CF7E-E505-4893-97C2-82B4C705E2AC}"/>
              </a:ext>
            </a:extLst>
          </p:cNvPr>
          <p:cNvSpPr txBox="1">
            <a:spLocks/>
          </p:cNvSpPr>
          <p:nvPr/>
        </p:nvSpPr>
        <p:spPr>
          <a:xfrm>
            <a:off x="479394" y="2708614"/>
            <a:ext cx="8229600" cy="281331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200" dirty="0"/>
              <a:t>WAT IS DE BUDGETVRAAG?</a:t>
            </a:r>
          </a:p>
          <a:p>
            <a:r>
              <a:rPr lang="nl-BE" sz="3200" dirty="0"/>
              <a:t>IN KA121 WORDT TOCH GEEN BUDGETVRAAG GESTELD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CB49934-1F68-4E43-A803-EC22FB31B38E}"/>
              </a:ext>
            </a:extLst>
          </p:cNvPr>
          <p:cNvSpPr txBox="1"/>
          <p:nvPr/>
        </p:nvSpPr>
        <p:spPr>
          <a:xfrm>
            <a:off x="230715" y="5607710"/>
            <a:ext cx="7260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accent4"/>
                </a:solidFill>
              </a:rPr>
              <a:t>BEHALVE VOOR INCLUSIESTEUN VOOR DEELNEMERS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accent4"/>
                </a:solidFill>
              </a:rPr>
              <a:t>BEHALVE VOOR UITZONDERLIJKE KOSTEN</a:t>
            </a:r>
          </a:p>
        </p:txBody>
      </p:sp>
    </p:spTree>
    <p:extLst>
      <p:ext uri="{BB962C8B-B14F-4D97-AF65-F5344CB8AC3E}">
        <p14:creationId xmlns:p14="http://schemas.microsoft.com/office/powerpoint/2010/main" val="249480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8BE1A2-8412-4D82-85CE-A75415D62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1889"/>
            <a:ext cx="8229600" cy="1143000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z="3200" b="1" dirty="0">
                <a:solidFill>
                  <a:schemeClr val="accent3"/>
                </a:solidFill>
              </a:rPr>
              <a:t>OMZETTEN VAN KA121-VRAAG</a:t>
            </a:r>
            <a:br>
              <a:rPr lang="nl-BE" sz="3200" b="1" dirty="0">
                <a:solidFill>
                  <a:schemeClr val="accent3"/>
                </a:solidFill>
              </a:rPr>
            </a:br>
            <a:r>
              <a:rPr lang="nl-BE" sz="3200" b="1" dirty="0">
                <a:solidFill>
                  <a:schemeClr val="accent3"/>
                </a:solidFill>
              </a:rPr>
              <a:t>IN EEN BUDGETVRAAG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43DE124-5759-4034-AEB1-E8DFBFFEADBD}"/>
              </a:ext>
            </a:extLst>
          </p:cNvPr>
          <p:cNvSpPr txBox="1"/>
          <p:nvPr/>
        </p:nvSpPr>
        <p:spPr>
          <a:xfrm>
            <a:off x="856642" y="2961323"/>
            <a:ext cx="74307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accent4"/>
                </a:solidFill>
              </a:rPr>
              <a:t>DE AANPAK LIGT NOG NIET VAST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accent4"/>
                </a:solidFill>
              </a:rPr>
              <a:t>VERMOEDELIJK OP 18/05 OVERLEG TUSSEN EC EN </a:t>
            </a:r>
            <a:r>
              <a:rPr lang="nl-BE" sz="2000" dirty="0" err="1">
                <a:solidFill>
                  <a:schemeClr val="accent4"/>
                </a:solidFill>
              </a:rPr>
              <a:t>NAs</a:t>
            </a:r>
            <a:endParaRPr lang="nl-BE" sz="2000" dirty="0">
              <a:solidFill>
                <a:schemeClr val="accent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accent4"/>
                </a:solidFill>
              </a:rPr>
              <a:t>HUIDIGE DENKPISTE VAN EC:</a:t>
            </a:r>
            <a:br>
              <a:rPr lang="nl-BE" sz="2000" dirty="0">
                <a:solidFill>
                  <a:schemeClr val="accent4"/>
                </a:solidFill>
              </a:rPr>
            </a:br>
            <a:r>
              <a:rPr lang="nl-BE" sz="2000" dirty="0">
                <a:solidFill>
                  <a:schemeClr val="accent4"/>
                </a:solidFill>
              </a:rPr>
              <a:t>PER ACTIVITEITSTYPE EEN ‘DAGPRIJS’</a:t>
            </a:r>
            <a:br>
              <a:rPr lang="nl-BE" sz="2000" dirty="0">
                <a:solidFill>
                  <a:schemeClr val="accent4"/>
                </a:solidFill>
              </a:rPr>
            </a:br>
            <a:r>
              <a:rPr lang="nl-BE" sz="2000" dirty="0">
                <a:solidFill>
                  <a:schemeClr val="accent4"/>
                </a:solidFill>
              </a:rPr>
              <a:t>‘DAGPRIJS’ x AANTAL DAGEN = BUDGETVRAAG</a:t>
            </a:r>
          </a:p>
        </p:txBody>
      </p:sp>
    </p:spTree>
    <p:extLst>
      <p:ext uri="{BB962C8B-B14F-4D97-AF65-F5344CB8AC3E}">
        <p14:creationId xmlns:p14="http://schemas.microsoft.com/office/powerpoint/2010/main" val="391725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22A9D610-3EDB-4D0A-B36F-935753247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1889"/>
            <a:ext cx="8229600" cy="1143000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z="3200" b="1" dirty="0">
                <a:solidFill>
                  <a:schemeClr val="accent3"/>
                </a:solidFill>
              </a:rPr>
              <a:t>DE BUDGETVRAAG LIGT LAGER DAN HET BESCHIKBARE BUDGET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7159508-D546-477C-B406-8EB4A03C8332}"/>
              </a:ext>
            </a:extLst>
          </p:cNvPr>
          <p:cNvSpPr txBox="1"/>
          <p:nvPr/>
        </p:nvSpPr>
        <p:spPr>
          <a:xfrm>
            <a:off x="339987" y="2263777"/>
            <a:ext cx="77677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accent4"/>
                </a:solidFill>
              </a:rPr>
              <a:t>DE AANVRAGERS KRIJGEN HUN BUDGETVRAAG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accent4"/>
                </a:solidFill>
              </a:rPr>
              <a:t>DE AANVRAGERS KRIJGEN HUN AANDEEL VAN ‘INCLUSION</a:t>
            </a:r>
            <a:br>
              <a:rPr lang="nl-BE" sz="2000" dirty="0">
                <a:solidFill>
                  <a:schemeClr val="accent4"/>
                </a:solidFill>
              </a:rPr>
            </a:br>
            <a:r>
              <a:rPr lang="nl-BE" sz="2000" dirty="0">
                <a:solidFill>
                  <a:schemeClr val="accent4"/>
                </a:solidFill>
              </a:rPr>
              <a:t>SUPPORT’ (INDIEN GEVRAAGD EN TOEGESTAAN)</a:t>
            </a:r>
          </a:p>
        </p:txBody>
      </p:sp>
    </p:spTree>
    <p:extLst>
      <p:ext uri="{BB962C8B-B14F-4D97-AF65-F5344CB8AC3E}">
        <p14:creationId xmlns:p14="http://schemas.microsoft.com/office/powerpoint/2010/main" val="24763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22A9D610-3EDB-4D0A-B36F-935753247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1889"/>
            <a:ext cx="8229600" cy="1143000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z="3200" b="1" dirty="0">
                <a:solidFill>
                  <a:schemeClr val="accent3"/>
                </a:solidFill>
              </a:rPr>
              <a:t>DE BUDGETVRAAG LIGT HOGER DAN HET BESCHIKBARE BUDGET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7159508-D546-477C-B406-8EB4A03C8332}"/>
              </a:ext>
            </a:extLst>
          </p:cNvPr>
          <p:cNvSpPr txBox="1"/>
          <p:nvPr/>
        </p:nvSpPr>
        <p:spPr>
          <a:xfrm>
            <a:off x="339987" y="2263777"/>
            <a:ext cx="83788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accent4"/>
                </a:solidFill>
              </a:rPr>
              <a:t>DE BESCHIKBARE MIDDELEN WORDEN VERDEELD OVER DE</a:t>
            </a:r>
            <a:br>
              <a:rPr lang="nl-BE" sz="2000" dirty="0">
                <a:solidFill>
                  <a:schemeClr val="accent4"/>
                </a:solidFill>
              </a:rPr>
            </a:br>
            <a:r>
              <a:rPr lang="nl-BE" sz="2000" dirty="0">
                <a:solidFill>
                  <a:schemeClr val="accent4"/>
                </a:solidFill>
              </a:rPr>
              <a:t>VERSCHILLENDE AANVRAGERS VIA EEN AANTAL PARAMETERS</a:t>
            </a:r>
          </a:p>
        </p:txBody>
      </p:sp>
    </p:spTree>
    <p:extLst>
      <p:ext uri="{BB962C8B-B14F-4D97-AF65-F5344CB8AC3E}">
        <p14:creationId xmlns:p14="http://schemas.microsoft.com/office/powerpoint/2010/main" val="331591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77AAA1-A056-493E-A370-0601E4CC5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PARAMETERS</a:t>
            </a:r>
          </a:p>
        </p:txBody>
      </p:sp>
      <p:graphicFrame>
        <p:nvGraphicFramePr>
          <p:cNvPr id="3" name="Tabel 3">
            <a:extLst>
              <a:ext uri="{FF2B5EF4-FFF2-40B4-BE49-F238E27FC236}">
                <a16:creationId xmlns:a16="http://schemas.microsoft.com/office/drawing/2014/main" id="{CF4EF466-016B-4DD6-870E-F19A66B618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169242"/>
              </p:ext>
            </p:extLst>
          </p:nvPr>
        </p:nvGraphicFramePr>
        <p:xfrm>
          <a:off x="863354" y="1287194"/>
          <a:ext cx="7417292" cy="5296168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1854323">
                  <a:extLst>
                    <a:ext uri="{9D8B030D-6E8A-4147-A177-3AD203B41FA5}">
                      <a16:colId xmlns:a16="http://schemas.microsoft.com/office/drawing/2014/main" val="4222530673"/>
                    </a:ext>
                  </a:extLst>
                </a:gridCol>
                <a:gridCol w="1854323">
                  <a:extLst>
                    <a:ext uri="{9D8B030D-6E8A-4147-A177-3AD203B41FA5}">
                      <a16:colId xmlns:a16="http://schemas.microsoft.com/office/drawing/2014/main" val="1164976293"/>
                    </a:ext>
                  </a:extLst>
                </a:gridCol>
                <a:gridCol w="1854323">
                  <a:extLst>
                    <a:ext uri="{9D8B030D-6E8A-4147-A177-3AD203B41FA5}">
                      <a16:colId xmlns:a16="http://schemas.microsoft.com/office/drawing/2014/main" val="994695704"/>
                    </a:ext>
                  </a:extLst>
                </a:gridCol>
                <a:gridCol w="1854323">
                  <a:extLst>
                    <a:ext uri="{9D8B030D-6E8A-4147-A177-3AD203B41FA5}">
                      <a16:colId xmlns:a16="http://schemas.microsoft.com/office/drawing/2014/main" val="518953676"/>
                    </a:ext>
                  </a:extLst>
                </a:gridCol>
              </a:tblGrid>
              <a:tr h="662021">
                <a:tc>
                  <a:txBody>
                    <a:bodyPr/>
                    <a:lstStyle/>
                    <a:p>
                      <a:pPr algn="ctr"/>
                      <a:endParaRPr lang="nl-BE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ADU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SCH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VET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00244"/>
                  </a:ext>
                </a:extLst>
              </a:tr>
              <a:tr h="662021"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% INCLUSION SUPPORT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6360438"/>
                  </a:ext>
                </a:extLst>
              </a:tr>
              <a:tr h="662021"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INCLUSION SUPPORT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€22.804,87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€89.929,20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€175.411,33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4595173"/>
                  </a:ext>
                </a:extLst>
              </a:tr>
              <a:tr h="662021"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BESCHIKBAAR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€433.292,46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€1.708.654,75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€3.332.815,30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9890779"/>
                  </a:ext>
                </a:extLst>
              </a:tr>
              <a:tr h="662021">
                <a:tc rowSpan="2">
                  <a:txBody>
                    <a:bodyPr/>
                    <a:lstStyle/>
                    <a:p>
                      <a:pPr algn="ctr"/>
                      <a:r>
                        <a:rPr lang="nl-BE" sz="1200" b="1" dirty="0">
                          <a:solidFill>
                            <a:schemeClr val="tx1"/>
                          </a:solidFill>
                        </a:rPr>
                        <a:t>BASIC GRANT AND FINANCIAL PERFORMANCE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80%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80%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80%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0926022"/>
                  </a:ext>
                </a:extLst>
              </a:tr>
              <a:tr h="662021">
                <a:tc vMerge="1">
                  <a:txBody>
                    <a:bodyPr/>
                    <a:lstStyle/>
                    <a:p>
                      <a:pPr algn="ctr"/>
                      <a:endParaRPr lang="nl-BE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€346.633,97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€1.366.923,80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€2.666.252,24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5378542"/>
                  </a:ext>
                </a:extLst>
              </a:tr>
              <a:tr h="662021">
                <a:tc rowSpan="2">
                  <a:txBody>
                    <a:bodyPr/>
                    <a:lstStyle/>
                    <a:p>
                      <a:pPr algn="ctr"/>
                      <a:r>
                        <a:rPr lang="nl-BE" sz="1200" b="1" dirty="0">
                          <a:solidFill>
                            <a:schemeClr val="tx1"/>
                          </a:solidFill>
                        </a:rPr>
                        <a:t>QUALITATIVE PERFORMANCE AND PRIORITY ACTIVITIES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20%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20%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20%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5337841"/>
                  </a:ext>
                </a:extLst>
              </a:tr>
              <a:tr h="662021">
                <a:tc vMerge="1">
                  <a:txBody>
                    <a:bodyPr/>
                    <a:lstStyle/>
                    <a:p>
                      <a:pPr algn="ctr"/>
                      <a:endParaRPr lang="nl-BE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€86.658,49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€341.730,95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€666.563,06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549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925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22A9D610-3EDB-4D0A-B36F-935753247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1889"/>
            <a:ext cx="8229600" cy="1143000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z="3200" b="1" dirty="0">
                <a:solidFill>
                  <a:schemeClr val="accent3"/>
                </a:solidFill>
              </a:rPr>
              <a:t>STAP 1: BASIC GRANT AND FINANCIAL PERFORMANCE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7159508-D546-477C-B406-8EB4A03C8332}"/>
              </a:ext>
            </a:extLst>
          </p:cNvPr>
          <p:cNvSpPr txBox="1"/>
          <p:nvPr/>
        </p:nvSpPr>
        <p:spPr>
          <a:xfrm>
            <a:off x="339988" y="2263777"/>
            <a:ext cx="822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accent4"/>
                </a:solidFill>
              </a:rPr>
              <a:t>GEGARANDEERD MINIMUMBUDGET: €30.000 (tenzij minder gevraagd)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accent4"/>
                </a:solidFill>
              </a:rPr>
              <a:t>RESTERENDE BUDGET WORDT EVENREDIG VERDEELD OVER ALLE AANVRAGERS (VERMOEDELIJK 80% VAN DE BUDGETVRAAG)</a:t>
            </a:r>
          </a:p>
        </p:txBody>
      </p:sp>
    </p:spTree>
    <p:extLst>
      <p:ext uri="{BB962C8B-B14F-4D97-AF65-F5344CB8AC3E}">
        <p14:creationId xmlns:p14="http://schemas.microsoft.com/office/powerpoint/2010/main" val="353499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22A9D610-3EDB-4D0A-B36F-935753247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1889"/>
            <a:ext cx="8229600" cy="1143000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z="3200" b="1" dirty="0">
                <a:solidFill>
                  <a:schemeClr val="accent3"/>
                </a:solidFill>
              </a:rPr>
              <a:t>STAP 2: QUALITATIVE PERFORMANCE AND POLICY PRIORITIES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7159508-D546-477C-B406-8EB4A03C8332}"/>
              </a:ext>
            </a:extLst>
          </p:cNvPr>
          <p:cNvSpPr txBox="1"/>
          <p:nvPr/>
        </p:nvSpPr>
        <p:spPr>
          <a:xfrm>
            <a:off x="339987" y="2263777"/>
            <a:ext cx="853528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accent4"/>
                </a:solidFill>
              </a:rPr>
              <a:t>VERDELING VAN DE BESCHIKBARE MIDDELEN OP BASIS VAN DE</a:t>
            </a:r>
            <a:br>
              <a:rPr lang="nl-BE" sz="2000" dirty="0">
                <a:solidFill>
                  <a:schemeClr val="accent4"/>
                </a:solidFill>
              </a:rPr>
            </a:br>
            <a:r>
              <a:rPr lang="nl-BE" sz="2000" dirty="0">
                <a:solidFill>
                  <a:schemeClr val="accent4"/>
                </a:solidFill>
              </a:rPr>
              <a:t>KWALITEITSSCORE VAN DE AANVRAGERS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accent4"/>
                </a:solidFill>
              </a:rPr>
              <a:t>KWALITEITSSCORE </a:t>
            </a:r>
            <a:r>
              <a:rPr lang="nl-BE" sz="2000" dirty="0">
                <a:solidFill>
                  <a:schemeClr val="accent2"/>
                </a:solidFill>
              </a:rPr>
              <a:t>(ALGEMENE REGEL)</a:t>
            </a:r>
            <a:r>
              <a:rPr lang="nl-BE" sz="2000" dirty="0">
                <a:solidFill>
                  <a:schemeClr val="accent4"/>
                </a:solidFill>
              </a:rPr>
              <a:t>:</a:t>
            </a:r>
            <a:br>
              <a:rPr lang="nl-BE" sz="2000" dirty="0">
                <a:solidFill>
                  <a:schemeClr val="accent4"/>
                </a:solidFill>
              </a:rPr>
            </a:br>
            <a:r>
              <a:rPr lang="nl-BE" sz="2000" dirty="0">
                <a:solidFill>
                  <a:schemeClr val="accent4"/>
                </a:solidFill>
              </a:rPr>
              <a:t>= SCORE ACCREDITATIEAANVRAAG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accent4"/>
                </a:solidFill>
              </a:rPr>
              <a:t>KWALITEITSSCORE </a:t>
            </a:r>
            <a:r>
              <a:rPr lang="nl-BE" sz="2000" dirty="0">
                <a:solidFill>
                  <a:schemeClr val="accent2"/>
                </a:solidFill>
              </a:rPr>
              <a:t>(UITZONDERING: HOUDERS VET</a:t>
            </a:r>
            <a:br>
              <a:rPr lang="nl-BE" sz="2000" dirty="0">
                <a:solidFill>
                  <a:schemeClr val="accent2"/>
                </a:solidFill>
              </a:rPr>
            </a:br>
            <a:r>
              <a:rPr lang="nl-BE" sz="2000" dirty="0">
                <a:solidFill>
                  <a:schemeClr val="accent2"/>
                </a:solidFill>
              </a:rPr>
              <a:t>MOBILITEITSCHARTER)</a:t>
            </a:r>
            <a:br>
              <a:rPr lang="nl-BE" sz="2000" dirty="0">
                <a:solidFill>
                  <a:schemeClr val="accent4"/>
                </a:solidFill>
              </a:rPr>
            </a:br>
            <a:r>
              <a:rPr lang="nl-BE" sz="2000" dirty="0">
                <a:solidFill>
                  <a:schemeClr val="accent4"/>
                </a:solidFill>
              </a:rPr>
              <a:t>= SCORE LAATSTE EINDRAPPORT KA116</a:t>
            </a:r>
            <a:br>
              <a:rPr lang="nl-BE" sz="2000" dirty="0">
                <a:solidFill>
                  <a:schemeClr val="accent4"/>
                </a:solidFill>
              </a:rPr>
            </a:br>
            <a:r>
              <a:rPr lang="nl-BE" sz="2000" dirty="0">
                <a:solidFill>
                  <a:schemeClr val="accent4"/>
                </a:solidFill>
              </a:rPr>
              <a:t>= SCORE AANVRAAG VET CHARTER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accent4"/>
                </a:solidFill>
              </a:rPr>
              <a:t>BONUSPUNTEN BIJ PRIORITEITEN:</a:t>
            </a:r>
            <a:br>
              <a:rPr lang="nl-BE" sz="2000" dirty="0">
                <a:solidFill>
                  <a:schemeClr val="accent4"/>
                </a:solidFill>
              </a:rPr>
            </a:br>
            <a:r>
              <a:rPr lang="nl-BE" sz="2000" dirty="0">
                <a:solidFill>
                  <a:schemeClr val="accent4"/>
                </a:solidFill>
              </a:rPr>
              <a:t>DEELNEMERS MET FEWER OPPORTUNITIES: +5</a:t>
            </a:r>
            <a:br>
              <a:rPr lang="nl-BE" sz="2000" dirty="0">
                <a:solidFill>
                  <a:schemeClr val="accent4"/>
                </a:solidFill>
              </a:rPr>
            </a:br>
            <a:r>
              <a:rPr lang="nl-BE" sz="2000" dirty="0">
                <a:solidFill>
                  <a:schemeClr val="accent4"/>
                </a:solidFill>
              </a:rPr>
              <a:t>LONG-TERM LEARNING MOBILITY OF PUPILS (SCH): +5</a:t>
            </a:r>
            <a:br>
              <a:rPr lang="nl-BE" sz="2000" dirty="0">
                <a:solidFill>
                  <a:schemeClr val="accent4"/>
                </a:solidFill>
              </a:rPr>
            </a:br>
            <a:r>
              <a:rPr lang="nl-BE" sz="2000" dirty="0">
                <a:solidFill>
                  <a:schemeClr val="accent4"/>
                </a:solidFill>
              </a:rPr>
              <a:t>LONG-TERM LEARNING MOBILITY OF LEARNERS (VET): +5</a:t>
            </a:r>
          </a:p>
        </p:txBody>
      </p:sp>
    </p:spTree>
    <p:extLst>
      <p:ext uri="{BB962C8B-B14F-4D97-AF65-F5344CB8AC3E}">
        <p14:creationId xmlns:p14="http://schemas.microsoft.com/office/powerpoint/2010/main" val="65159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EPOS_PPTtemplate v2">
  <a:themeElements>
    <a:clrScheme name="EPOS 1">
      <a:dk1>
        <a:srgbClr val="000000"/>
      </a:dk1>
      <a:lt1>
        <a:sysClr val="window" lastClr="FFFFFF"/>
      </a:lt1>
      <a:dk2>
        <a:srgbClr val="4E7282"/>
      </a:dk2>
      <a:lt2>
        <a:srgbClr val="EEECE1"/>
      </a:lt2>
      <a:accent1>
        <a:srgbClr val="4E7282"/>
      </a:accent1>
      <a:accent2>
        <a:srgbClr val="E84C15"/>
      </a:accent2>
      <a:accent3>
        <a:srgbClr val="FBB500"/>
      </a:accent3>
      <a:accent4>
        <a:srgbClr val="962422"/>
      </a:accent4>
      <a:accent5>
        <a:srgbClr val="A9A9A9"/>
      </a:accent5>
      <a:accent6>
        <a:srgbClr val="043160"/>
      </a:accent6>
      <a:hlink>
        <a:srgbClr val="E84C15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0686156130A54EBAF19D969FB27581" ma:contentTypeVersion="0" ma:contentTypeDescription="Een nieuw document maken." ma:contentTypeScope="" ma:versionID="34d0eea801f2cfae3f66769ea6af4d8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978a156f712f99d6452530788f7ffe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50D5346-4D3A-4103-988B-6EAB48444F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D227FA-FBE7-43E9-9222-D28459E7BB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B951861-75D3-4133-8322-FBA535DB3CCA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3668</TotalTime>
  <Words>403</Words>
  <Application>Microsoft Office PowerPoint</Application>
  <PresentationFormat>Diavoorstelling (4:3)</PresentationFormat>
  <Paragraphs>86</Paragraphs>
  <Slides>12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Calibri</vt:lpstr>
      <vt:lpstr>EPOS_PPTtemplate v2</vt:lpstr>
      <vt:lpstr>INFORMATIE BUDGETBEREKENING ERASMUSACCREDITATIE</vt:lpstr>
      <vt:lpstr>BUDGETTEN KA121 2021</vt:lpstr>
      <vt:lpstr>2 SITUATIES</vt:lpstr>
      <vt:lpstr>OMZETTEN VAN KA121-VRAAG IN EEN BUDGETVRAAG</vt:lpstr>
      <vt:lpstr>DE BUDGETVRAAG LIGT LAGER DAN HET BESCHIKBARE BUDGET</vt:lpstr>
      <vt:lpstr>DE BUDGETVRAAG LIGT HOGER DAN HET BESCHIKBARE BUDGET</vt:lpstr>
      <vt:lpstr>PARAMETERS</vt:lpstr>
      <vt:lpstr>STAP 1: BASIC GRANT AND FINANCIAL PERFORMANCE</vt:lpstr>
      <vt:lpstr>STAP 2: QUALITATIVE PERFORMANCE AND POLICY PRIORITIES</vt:lpstr>
      <vt:lpstr>PowerPoint-presentatie</vt:lpstr>
      <vt:lpstr>PowerPoint-presentatie</vt:lpstr>
      <vt:lpstr>PowerPoint-presentatie</vt:lpstr>
    </vt:vector>
  </TitlesOfParts>
  <Company>Absoluut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</dc:title>
  <dc:creator>De Vlieger Marc</dc:creator>
  <cp:lastModifiedBy>Bellinck Filip</cp:lastModifiedBy>
  <cp:revision>146</cp:revision>
  <dcterms:created xsi:type="dcterms:W3CDTF">2016-11-08T13:48:55Z</dcterms:created>
  <dcterms:modified xsi:type="dcterms:W3CDTF">2021-05-07T06:42:27Z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0x010100330686156130A54EBAF19D969FB27581</vt:lpwstr>
  </property>
</Properties>
</file>